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7" r:id="rId8"/>
    <p:sldId id="263" r:id="rId9"/>
    <p:sldId id="264" r:id="rId10"/>
    <p:sldId id="280" r:id="rId11"/>
    <p:sldId id="265" r:id="rId12"/>
    <p:sldId id="266" r:id="rId13"/>
    <p:sldId id="269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-102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8ABB-2CBA-47CD-B873-094E0AA2BD54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E211-5F43-4F5C-9E6C-6E959A7D2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80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A03A-015F-4395-9ED7-2299F6DCE24B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5DDE-EF89-4AC2-9DCF-5E5C778C4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0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14240" y="274680"/>
            <a:ext cx="99969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914240" y="1447920"/>
            <a:ext cx="99969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51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657978" y="355346"/>
            <a:ext cx="8407730" cy="13796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для граждан</a:t>
            </a:r>
            <a:r>
              <a:rPr lang="ru-RU" sz="43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15498" y="1634120"/>
            <a:ext cx="11430000" cy="227701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проекту решения совета Затеихинского сельского поселения Пучежского муниципального района Ивановской области «О бюджете Затеихинского сельского поселения на 2024 год и плановый период 2025 и 2026 годов»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784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4462"/>
            <a:ext cx="10972800" cy="9799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Затеихинского сельского поселения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2" y="1594338"/>
          <a:ext cx="11460811" cy="391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165"/>
                <a:gridCol w="1594338"/>
                <a:gridCol w="1359877"/>
                <a:gridCol w="1547446"/>
                <a:gridCol w="1500554"/>
                <a:gridCol w="1336431"/>
              </a:tblGrid>
              <a:tr h="47936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постоянного населения (среднегодовая), 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предприятий, единиц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торговли,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15 552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17 232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16 968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населению,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номинальная,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1292" y="0"/>
            <a:ext cx="10163907" cy="107817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Основные направления </a:t>
            </a:r>
            <a:b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ru-RU" sz="3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бюджетной и налоговой политики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873458" y="1201003"/>
            <a:ext cx="10451034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бюджетного процесса, что обеспечит преемственность и предсказуемость бюджетной и налоговой политики, будет способствовать повышению устойчивости бюджетной системы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повысит обоснованность планирования бюджетных расходов;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бюджетных расходов путем перехода на бюджетирование, ориентированное на результат;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механизмов, стимулирующих к эффективному решению комплексных социально-экономических проблем поселения и повышению качества предоставляемых муниципальных услуг;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обеспечения роста налогового потенциала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основе экономического роста, мобилизации собственных доходов с принятием мер по собираемости налогов, вовлечению недоимки в бюджет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управления муниципальной собственностью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увеличение доходов от использования муниципального имущества.</a:t>
            </a: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1981200" y="21744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993080" y="836640"/>
            <a:ext cx="8229240" cy="5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90000"/>
              </a:lnSpc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образуются за счет налоговых и неналоговых доходов, а также за счет безвозмездных поступлений.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Line 3"/>
          <p:cNvSpPr/>
          <p:nvPr/>
        </p:nvSpPr>
        <p:spPr>
          <a:xfrm>
            <a:off x="1847640" y="69192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4953000" y="1500120"/>
            <a:ext cx="2161080" cy="109656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2095320" y="3286080"/>
            <a:ext cx="2495160" cy="192204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881720" y="3786120"/>
            <a:ext cx="2518560" cy="2050560"/>
          </a:xfrm>
          <a:prstGeom prst="rect">
            <a:avLst/>
          </a:prstGeom>
          <a:solidFill>
            <a:srgbClr val="FF5050"/>
          </a:solidFill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7596120" y="3357720"/>
            <a:ext cx="2714400" cy="1761840"/>
          </a:xfrm>
          <a:prstGeom prst="rect">
            <a:avLst/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- это финансовая помощь из бюджетов других уровней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CustomShape 8"/>
          <p:cNvSpPr/>
          <p:nvPr/>
        </p:nvSpPr>
        <p:spPr>
          <a:xfrm rot="2313000">
            <a:off x="7257720" y="213732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7897200">
            <a:off x="3129600" y="203724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5667240" y="3000240"/>
            <a:ext cx="70596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3802048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477672"/>
            <a:ext cx="10960552" cy="1187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бюджета Затеихинского сельского поселения на 2024 – 2026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353448"/>
              </p:ext>
            </p:extLst>
          </p:nvPr>
        </p:nvGraphicFramePr>
        <p:xfrm>
          <a:off x="359508" y="2398225"/>
          <a:ext cx="11582399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484"/>
                <a:gridCol w="2813449"/>
                <a:gridCol w="2887005"/>
                <a:gridCol w="26394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6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632000" y="189000"/>
            <a:ext cx="8786520" cy="64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00000"/>
              </a:lnSpc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524160" y="142920"/>
            <a:ext cx="4857480" cy="428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Межбюджетные трансферты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881120" y="1643040"/>
            <a:ext cx="1856880" cy="477576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3" name="CustomShape 4"/>
          <p:cNvSpPr/>
          <p:nvPr/>
        </p:nvSpPr>
        <p:spPr>
          <a:xfrm>
            <a:off x="4701360" y="1643040"/>
            <a:ext cx="2163464" cy="47959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5" name="CustomShape 6"/>
          <p:cNvSpPr/>
          <p:nvPr/>
        </p:nvSpPr>
        <p:spPr>
          <a:xfrm>
            <a:off x="2208360" y="1413000"/>
            <a:ext cx="1942920" cy="2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7"/>
          <p:cNvSpPr/>
          <p:nvPr/>
        </p:nvSpPr>
        <p:spPr>
          <a:xfrm>
            <a:off x="1952760" y="1785960"/>
            <a:ext cx="1714320" cy="24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4701360" y="1785960"/>
            <a:ext cx="2163464" cy="42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Субвенции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Line 9"/>
          <p:cNvSpPr/>
          <p:nvPr/>
        </p:nvSpPr>
        <p:spPr>
          <a:xfrm flipH="1">
            <a:off x="2595360" y="1285560"/>
            <a:ext cx="428760" cy="3574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0"/>
          <p:cNvSpPr/>
          <p:nvPr/>
        </p:nvSpPr>
        <p:spPr>
          <a:xfrm>
            <a:off x="5773440" y="1190160"/>
            <a:ext cx="0" cy="38124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1"/>
          <p:cNvSpPr/>
          <p:nvPr/>
        </p:nvSpPr>
        <p:spPr>
          <a:xfrm>
            <a:off x="7724633" y="1147320"/>
            <a:ext cx="657007" cy="42408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"/>
          <p:cNvSpPr/>
          <p:nvPr/>
        </p:nvSpPr>
        <p:spPr>
          <a:xfrm>
            <a:off x="7414904" y="1643040"/>
            <a:ext cx="2432656" cy="478584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03" name="CustomShape 14"/>
          <p:cNvSpPr/>
          <p:nvPr/>
        </p:nvSpPr>
        <p:spPr>
          <a:xfrm>
            <a:off x="7414904" y="1714320"/>
            <a:ext cx="2432656" cy="28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Иные межбюджетные трансферты</a:t>
            </a: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6310200" y="1785960"/>
            <a:ext cx="1928520" cy="35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2309880" y="571320"/>
            <a:ext cx="71434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Межбюджетные трансферты (безвозмездные поступления)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257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0376"/>
            <a:ext cx="11162974" cy="1480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 Затеихинского сельского поселения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2026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7033886"/>
              </p:ext>
            </p:extLst>
          </p:nvPr>
        </p:nvGraphicFramePr>
        <p:xfrm>
          <a:off x="406400" y="2140317"/>
          <a:ext cx="115823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037"/>
                <a:gridCol w="1710136"/>
                <a:gridCol w="1599804"/>
                <a:gridCol w="1738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выравнивание бюджетной обеспеченности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осуществление первичного воинского учета, на территориях, где отсутствуют военные комиссариаты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1 363 ,5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5 351,2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52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595360" y="142920"/>
            <a:ext cx="6698765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Расходы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40" name="Содержимое 3"/>
          <p:cNvPicPr/>
          <p:nvPr/>
        </p:nvPicPr>
        <p:blipFill>
          <a:blip r:embed="rId2"/>
          <a:stretch/>
        </p:blipFill>
        <p:spPr>
          <a:xfrm>
            <a:off x="3381240" y="1500120"/>
            <a:ext cx="5394960" cy="358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73936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/>
          <p:nvPr/>
        </p:nvSpPr>
        <p:spPr>
          <a:xfrm>
            <a:off x="1952760" y="428760"/>
            <a:ext cx="850068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5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5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1952760" y="1143000"/>
            <a:ext cx="8229240" cy="65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809480" y="10000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4953000" y="1857240"/>
            <a:ext cx="2161080" cy="109656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1952760" y="3571920"/>
            <a:ext cx="2585880" cy="2612520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4738800" y="3643200"/>
            <a:ext cx="2642760" cy="2928600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7524840" y="3571919"/>
            <a:ext cx="2868840" cy="2787937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3129600" y="2394360"/>
            <a:ext cx="1611000" cy="81432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7257720" y="2566080"/>
            <a:ext cx="157068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5667240" y="3071880"/>
            <a:ext cx="707400" cy="491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39941199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457199"/>
            <a:ext cx="11582400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сельского поселения на 2024 – 2026 годы</a:t>
            </a:r>
            <a:endParaRPr lang="ru-RU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0232566"/>
              </p:ext>
            </p:extLst>
          </p:nvPr>
        </p:nvGraphicFramePr>
        <p:xfrm>
          <a:off x="324339" y="1636224"/>
          <a:ext cx="115823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0482"/>
                <a:gridCol w="1765302"/>
                <a:gridCol w="1765302"/>
                <a:gridCol w="1591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кинематография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203" marR="12320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2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59809" y="188640"/>
            <a:ext cx="10699145" cy="12953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ctr"/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формируется в рамках   муниципальных программ </a:t>
            </a:r>
            <a:endParaRPr lang="ru-RU" b="1" u="sng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непрограммных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направлений деятельности.</a:t>
            </a:r>
            <a:endParaRPr lang="ru-RU" sz="36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2024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году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 планируемом периоде 2025 и 2026 годов</a:t>
            </a:r>
          </a:p>
          <a:p>
            <a:pPr marL="365760" indent="-282960" algn="ctr"/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планируется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реализация </a:t>
            </a:r>
            <a:r>
              <a:rPr lang="ru-RU" b="1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трех </a:t>
            </a:r>
            <a:r>
              <a:rPr lang="ru-RU" b="1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муниципальных программ:</a:t>
            </a:r>
            <a:endParaRPr lang="ru-RU" sz="32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graphicFrame>
        <p:nvGraphicFramePr>
          <p:cNvPr id="142" name="Table 2"/>
          <p:cNvGraphicFramePr/>
          <p:nvPr>
            <p:extLst>
              <p:ext uri="{D42A27DB-BD31-4B8C-83A1-F6EECF244321}">
                <p14:modId xmlns="" xmlns:p14="http://schemas.microsoft.com/office/powerpoint/2010/main" val="3594937443"/>
              </p:ext>
            </p:extLst>
          </p:nvPr>
        </p:nvGraphicFramePr>
        <p:xfrm>
          <a:off x="982640" y="1700640"/>
          <a:ext cx="10274972" cy="2505960"/>
        </p:xfrm>
        <a:graphic>
          <a:graphicData uri="http://schemas.openxmlformats.org/drawingml/2006/table">
            <a:tbl>
              <a:tblPr/>
              <a:tblGrid>
                <a:gridCol w="4875023"/>
                <a:gridCol w="1799983"/>
                <a:gridCol w="1799983"/>
                <a:gridCol w="1799983"/>
              </a:tblGrid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тыс. руб.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Сумма,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тыс. руб.</a:t>
                      </a:r>
                      <a:endParaRPr lang="ru-RU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«Благоустройство Затеихинского сельского поселения Пучежского муниципального района»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354,2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90,0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90,0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«Развитие физической культуры и спорта в Затеихинском сельском поселении»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1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«Забота и внимание»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</a:tbl>
          </a:graphicData>
        </a:graphic>
      </p:graphicFrame>
      <p:sp>
        <p:nvSpPr>
          <p:cNvPr id="143" name="CustomShape 3"/>
          <p:cNvSpPr/>
          <p:nvPr/>
        </p:nvSpPr>
        <p:spPr>
          <a:xfrm>
            <a:off x="859809" y="4667534"/>
            <a:ext cx="9807831" cy="1124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Непрограммные направления расходов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2024 году составляют 5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284,0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рублей или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93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,1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общего объема расходов бюджета.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03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4724400" y="457200"/>
            <a:ext cx="4648200" cy="1524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- это информационный сборник, который познакомит население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 основным финансовым документом.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724400" y="1981200"/>
            <a:ext cx="4800600" cy="27432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сборнике в доступной форме представлено описание доходов, расходов бюджета, объемы бюджетных ассигнований, направляемых на  финансирование мероприятий в социально-культурной и других сферах жизнедеятельности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4800600" y="4572000"/>
            <a:ext cx="4876800" cy="2286000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«Бюджет для граждан» нацелен на широкий круг пользователей – граждан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Затеихинского сельского поселения,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интересы которых в той или иной мере затронуты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бюджетом сельского поселения.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1524000" y="1828800"/>
            <a:ext cx="2514600" cy="2971800"/>
          </a:xfrm>
          <a:prstGeom prst="vertic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                                     «БЮДЖЕТ ДЛЯ ГРАЖДАН»</a:t>
            </a:r>
          </a:p>
        </p:txBody>
      </p:sp>
    </p:spTree>
    <p:extLst>
      <p:ext uri="{BB962C8B-B14F-4D97-AF65-F5344CB8AC3E}">
        <p14:creationId xmlns="" xmlns:p14="http://schemas.microsoft.com/office/powerpoint/2010/main" val="3002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1998840" y="147600"/>
            <a:ext cx="8229240" cy="49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1228299" y="5133238"/>
            <a:ext cx="8725101" cy="10814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Затеихинского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2024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 и плановый период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2025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sz="2000" spc="-1" dirty="0" smtClean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2026 </a:t>
            </a:r>
            <a:r>
              <a:rPr lang="ru-RU" sz="2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годов планируется сбалансированным по доходам и расходам 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02" name="Line 3"/>
          <p:cNvSpPr/>
          <p:nvPr/>
        </p:nvSpPr>
        <p:spPr>
          <a:xfrm>
            <a:off x="1881120" y="627120"/>
            <a:ext cx="8453880" cy="4572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4"/>
          <p:cNvSpPr/>
          <p:nvPr/>
        </p:nvSpPr>
        <p:spPr>
          <a:xfrm>
            <a:off x="2595360" y="785880"/>
            <a:ext cx="7214760" cy="50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2238240" y="1857240"/>
            <a:ext cx="2468880" cy="133488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бюджетов других уровней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5238840" y="1857240"/>
            <a:ext cx="1838520" cy="13568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кредитных организаций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7881960" y="1928880"/>
            <a:ext cx="2425822" cy="123804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</a:t>
            </a:r>
            <a:r>
              <a:rPr lang="ru-RU" sz="1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счетах по учету средств местного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Line 8"/>
          <p:cNvSpPr/>
          <p:nvPr/>
        </p:nvSpPr>
        <p:spPr>
          <a:xfrm>
            <a:off x="6096000" y="1285560"/>
            <a:ext cx="10080" cy="6415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9"/>
          <p:cNvSpPr/>
          <p:nvPr/>
        </p:nvSpPr>
        <p:spPr>
          <a:xfrm flipH="1">
            <a:off x="3667080" y="1571400"/>
            <a:ext cx="222480" cy="28584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Line 10"/>
          <p:cNvSpPr/>
          <p:nvPr/>
        </p:nvSpPr>
        <p:spPr>
          <a:xfrm>
            <a:off x="8667480" y="1571400"/>
            <a:ext cx="428760" cy="3571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Line 11"/>
          <p:cNvSpPr/>
          <p:nvPr/>
        </p:nvSpPr>
        <p:spPr>
          <a:xfrm>
            <a:off x="3881280" y="1571400"/>
            <a:ext cx="4834440" cy="972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Line 12"/>
          <p:cNvSpPr/>
          <p:nvPr/>
        </p:nvSpPr>
        <p:spPr>
          <a:xfrm>
            <a:off x="3452520" y="3500279"/>
            <a:ext cx="5845859" cy="74194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Line 13"/>
          <p:cNvSpPr/>
          <p:nvPr/>
        </p:nvSpPr>
        <p:spPr>
          <a:xfrm flipV="1">
            <a:off x="9357755" y="3158836"/>
            <a:ext cx="1" cy="451262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4"/>
          <p:cNvSpPr/>
          <p:nvPr/>
        </p:nvSpPr>
        <p:spPr>
          <a:xfrm>
            <a:off x="5595960" y="3643200"/>
            <a:ext cx="2810160" cy="915480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совокупность долговых обязательств муниципального образования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Line 15"/>
          <p:cNvSpPr/>
          <p:nvPr/>
        </p:nvSpPr>
        <p:spPr>
          <a:xfrm flipV="1">
            <a:off x="3452520" y="3143160"/>
            <a:ext cx="360" cy="360360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3000216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1602660" y="306414"/>
            <a:ext cx="9135678" cy="76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900" b="1" spc="-97" dirty="0">
                <a:solidFill>
                  <a:srgbClr val="F3A447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spc="-97" dirty="0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97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17" name="Line 2"/>
          <p:cNvSpPr/>
          <p:nvPr/>
        </p:nvSpPr>
        <p:spPr>
          <a:xfrm flipV="1">
            <a:off x="1764120" y="761760"/>
            <a:ext cx="7674120" cy="180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8" name="Picture 229"/>
          <p:cNvPicPr/>
          <p:nvPr/>
        </p:nvPicPr>
        <p:blipFill>
          <a:blip r:embed="rId2"/>
          <a:stretch/>
        </p:blipFill>
        <p:spPr>
          <a:xfrm>
            <a:off x="7015827" y="3166606"/>
            <a:ext cx="3838680" cy="3142800"/>
          </a:xfrm>
          <a:prstGeom prst="rect">
            <a:avLst/>
          </a:prstGeom>
          <a:ln w="9360">
            <a:noFill/>
          </a:ln>
        </p:spPr>
      </p:pic>
      <p:pic>
        <p:nvPicPr>
          <p:cNvPr id="519" name="Picture 231"/>
          <p:cNvPicPr/>
          <p:nvPr/>
        </p:nvPicPr>
        <p:blipFill>
          <a:blip r:embed="rId3"/>
          <a:stretch/>
        </p:blipFill>
        <p:spPr>
          <a:xfrm>
            <a:off x="7813431" y="1105587"/>
            <a:ext cx="2199240" cy="1904760"/>
          </a:xfrm>
          <a:prstGeom prst="rect">
            <a:avLst/>
          </a:prstGeom>
          <a:ln w="9360">
            <a:noFill/>
          </a:ln>
        </p:spPr>
      </p:pic>
      <p:sp>
        <p:nvSpPr>
          <p:cNvPr id="520" name="CustomShape 3"/>
          <p:cNvSpPr/>
          <p:nvPr/>
        </p:nvSpPr>
        <p:spPr>
          <a:xfrm>
            <a:off x="930672" y="1068174"/>
            <a:ext cx="4924211" cy="3209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Согласно статье 7 проекта решения о бюджете Затеихинского сельского поселения на 2024 год и плановый период 2025 и 2026 годов</a:t>
            </a:r>
            <a:endParaRPr lang="ru-RU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МУНИЦИПАЛЬНЫЙ ДОЛГ </a:t>
            </a:r>
          </a:p>
          <a:p>
            <a:pPr>
              <a:lnSpc>
                <a:spcPct val="90000"/>
              </a:lnSpc>
            </a:pP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утвержден: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2391334" y="2986902"/>
            <a:ext cx="3899113" cy="15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руб.;</a:t>
            </a: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- на </a:t>
            </a:r>
            <a:r>
              <a:rPr lang="ru-RU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0,00 руб.</a:t>
            </a:r>
          </a:p>
        </p:txBody>
      </p:sp>
      <p:sp>
        <p:nvSpPr>
          <p:cNvPr id="522" name="CustomShape 5"/>
          <p:cNvSpPr/>
          <p:nvPr/>
        </p:nvSpPr>
        <p:spPr>
          <a:xfrm>
            <a:off x="2175943" y="4418539"/>
            <a:ext cx="3323629" cy="1923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Статья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Муниципальные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внутренние заимствования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,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внутренний муниципальный долг Затеихинского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сельского поселения </a:t>
            </a:r>
            <a:r>
              <a:rPr lang="ru-RU" sz="1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 </a:t>
            </a:r>
            <a:r>
              <a:rPr lang="ru-RU" sz="1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расходы на его обслуживание» 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6"/>
          <p:cNvSpPr/>
          <p:nvPr/>
        </p:nvSpPr>
        <p:spPr>
          <a:xfrm rot="19818000">
            <a:off x="8930529" y="4189099"/>
            <a:ext cx="117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5D5D5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ДОЛГ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791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20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3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520">
                                            <p:txEl>
                                              <p:charRg st="135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charRg st="13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520">
                                            <p:txEl>
                                              <p:charRg st="135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1965278" y="395785"/>
            <a:ext cx="8216722" cy="9372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жителям </a:t>
            </a:r>
            <a:endParaRPr lang="ru-RU" sz="2800" b="1" spc="-97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1809839" y="1571759"/>
            <a:ext cx="9244847" cy="51019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поселения!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на то, что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составлен по решению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u="sng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годов» и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ознакомительный и осведомительный характер. 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а так же с последующими внесенными изменениями в данное решение, можно ознакомится на официальном сайте Администрации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Затеихинского </a:t>
            </a: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ru-RU" sz="2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Line 3"/>
          <p:cNvSpPr/>
          <p:nvPr/>
        </p:nvSpPr>
        <p:spPr>
          <a:xfrm>
            <a:off x="1809480" y="1428480"/>
            <a:ext cx="8496360" cy="36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2285202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25">
                                            <p:txEl>
                                              <p:charRg st="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900"/>
                            </p:stCondLst>
                            <p:childTnLst>
                              <p:par>
                                <p:cTn id="2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525">
                                            <p:txEl>
                                              <p:charRg st="625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96" y="633046"/>
            <a:ext cx="8386898" cy="5327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Затеихинского сельского поселения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дрес: Ивановская область, Пучежский район, д.Затеиха,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Лухская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д.21А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(49345) 2-53-22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8 (49345) 2-53-34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zateihA@IVREG.ru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http://adm-zateikhinskogo.ru/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230721" y="4770858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Спасибо 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 внимание!!!</a:t>
            </a:r>
            <a:endParaRPr lang="ru-RU" spc="-1" dirty="0">
              <a:solidFill>
                <a:schemeClr val="bg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3328043" y="2660704"/>
            <a:ext cx="50392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433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952760" y="214200"/>
            <a:ext cx="8229240" cy="93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121320" y="1433520"/>
            <a:ext cx="592668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является налогоплательщиком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налогов, которые он уплачивает, поступает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07760" y="2879280"/>
            <a:ext cx="21470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слушаниях по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" name="Picture 67"/>
          <p:cNvPicPr/>
          <p:nvPr/>
        </p:nvPicPr>
        <p:blipFill>
          <a:blip r:embed="rId2"/>
          <a:stretch/>
        </p:blipFill>
        <p:spPr>
          <a:xfrm>
            <a:off x="5167200" y="3214800"/>
            <a:ext cx="1424160" cy="147600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1524000" y="195120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525440" y="2792520"/>
            <a:ext cx="18108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7611240" y="3219480"/>
            <a:ext cx="271080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
слушаниях по
исполнению бюджета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2" name="CustomShape 8"/>
          <p:cNvSpPr/>
          <p:nvPr/>
        </p:nvSpPr>
        <p:spPr>
          <a:xfrm>
            <a:off x="1881120" y="5297400"/>
            <a:ext cx="8475840" cy="118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культуры, физической культуры и спорта, ЖКХ и других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6738960" y="3429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 rot="5400000">
            <a:off x="5453400" y="47862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 rot="16200000">
            <a:off x="5524320" y="2358000"/>
            <a:ext cx="713880" cy="71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 rot="10800000">
            <a:off x="4394578" y="3501720"/>
            <a:ext cx="772621" cy="66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13"/>
          <p:cNvSpPr/>
          <p:nvPr/>
        </p:nvSpPr>
        <p:spPr>
          <a:xfrm>
            <a:off x="180948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2142878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801504" y="413460"/>
            <a:ext cx="825897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801504" y="1214280"/>
            <a:ext cx="8191496" cy="161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just"/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Бюджет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/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6" name="Рисунок 3"/>
          <p:cNvPicPr/>
          <p:nvPr/>
        </p:nvPicPr>
        <p:blipFill>
          <a:blip r:embed="rId2"/>
          <a:stretch/>
        </p:blipFill>
        <p:spPr>
          <a:xfrm>
            <a:off x="3952920" y="3143160"/>
            <a:ext cx="4500360" cy="299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86474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166960" y="500040"/>
            <a:ext cx="8183520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4760" y="3286080"/>
            <a:ext cx="2482560" cy="639360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023550" y="3403311"/>
            <a:ext cx="77400" cy="669600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601200" y="3286080"/>
            <a:ext cx="2482560" cy="63576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328840" y="17672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2" name="CustomShape 6"/>
          <p:cNvSpPr/>
          <p:nvPr/>
        </p:nvSpPr>
        <p:spPr>
          <a:xfrm>
            <a:off x="5594520" y="201996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632320" y="206064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являются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405280" y="398160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5" name="CustomShape 9"/>
          <p:cNvSpPr/>
          <p:nvPr/>
        </p:nvSpPr>
        <p:spPr>
          <a:xfrm>
            <a:off x="2671320" y="4234320"/>
            <a:ext cx="2031120" cy="13885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2708760" y="4275000"/>
            <a:ext cx="19555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доходов граждан и организаций, которые они обязаны платить государству)</a:t>
            </a:r>
          </a:p>
        </p:txBody>
      </p:sp>
      <p:sp>
        <p:nvSpPr>
          <p:cNvPr id="107" name="CustomShape 11"/>
          <p:cNvSpPr/>
          <p:nvPr/>
        </p:nvSpPr>
        <p:spPr>
          <a:xfrm>
            <a:off x="5328120" y="4019040"/>
            <a:ext cx="2031120" cy="138852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8" name="CustomShape 12"/>
          <p:cNvSpPr/>
          <p:nvPr/>
        </p:nvSpPr>
        <p:spPr>
          <a:xfrm>
            <a:off x="5593800" y="4271400"/>
            <a:ext cx="2240640" cy="165744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5635560" y="4320000"/>
            <a:ext cx="2157120" cy="15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</a:p>
        </p:txBody>
      </p:sp>
      <p:sp>
        <p:nvSpPr>
          <p:cNvPr id="110" name="CustomShape 14"/>
          <p:cNvSpPr/>
          <p:nvPr/>
        </p:nvSpPr>
        <p:spPr>
          <a:xfrm>
            <a:off x="8252040" y="3985560"/>
            <a:ext cx="2031120" cy="126216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1" name="CustomShape 15"/>
          <p:cNvSpPr/>
          <p:nvPr/>
        </p:nvSpPr>
        <p:spPr>
          <a:xfrm>
            <a:off x="8406120" y="4237920"/>
            <a:ext cx="2142720" cy="154800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8442480" y="4283280"/>
            <a:ext cx="2070360" cy="14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</a:p>
        </p:txBody>
      </p:sp>
    </p:spTree>
    <p:extLst>
      <p:ext uri="{BB962C8B-B14F-4D97-AF65-F5344CB8AC3E}">
        <p14:creationId xmlns="" xmlns:p14="http://schemas.microsoft.com/office/powerpoint/2010/main" val="2819503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73958" y="457200"/>
            <a:ext cx="9050541" cy="64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Содержимое 3"/>
          <p:cNvPicPr/>
          <p:nvPr/>
        </p:nvPicPr>
        <p:blipFill>
          <a:blip r:embed="rId2"/>
          <a:stretch/>
        </p:blipFill>
        <p:spPr>
          <a:xfrm>
            <a:off x="4873358" y="1709825"/>
            <a:ext cx="2822040" cy="17208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8762314" y="1718806"/>
            <a:ext cx="2280061" cy="201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расходная часть бюджета превышает доходную, то бюджет формируется 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873409" y="1796675"/>
            <a:ext cx="2256312" cy="174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5127609" y="3644874"/>
            <a:ext cx="2503800" cy="2857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07132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24040" y="1571760"/>
            <a:ext cx="26006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820160" y="4986720"/>
            <a:ext cx="156348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982640" y="275976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982640" y="371700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982640" y="4986720"/>
            <a:ext cx="2600640" cy="57708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Профицит(+),                 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481944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5 673 172,02</a:t>
            </a: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4819440" y="373104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5 673 172,02</a:t>
            </a:r>
          </a:p>
        </p:txBody>
      </p:sp>
      <p:sp>
        <p:nvSpPr>
          <p:cNvPr id="369" name="CustomShape 9"/>
          <p:cNvSpPr/>
          <p:nvPr/>
        </p:nvSpPr>
        <p:spPr>
          <a:xfrm>
            <a:off x="4821601" y="1604723"/>
            <a:ext cx="156204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2024     (проект)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962419" y="1581277"/>
            <a:ext cx="1371960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2025  (проект)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9097108" y="1675062"/>
            <a:ext cx="1406769" cy="8737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2026  (проект)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8966400" y="2759760"/>
            <a:ext cx="1725046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4 218 268,01</a:t>
            </a:r>
          </a:p>
        </p:txBody>
      </p:sp>
      <p:sp>
        <p:nvSpPr>
          <p:cNvPr id="373" name="CustomShape 13"/>
          <p:cNvSpPr/>
          <p:nvPr/>
        </p:nvSpPr>
        <p:spPr>
          <a:xfrm flipH="1">
            <a:off x="6643199" y="2759760"/>
            <a:ext cx="1902923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4 213 268,01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6635262" y="3740447"/>
            <a:ext cx="1933218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4 213 268,01</a:t>
            </a:r>
          </a:p>
        </p:txBody>
      </p:sp>
      <p:sp>
        <p:nvSpPr>
          <p:cNvPr id="375" name="CustomShape 15"/>
          <p:cNvSpPr/>
          <p:nvPr/>
        </p:nvSpPr>
        <p:spPr>
          <a:xfrm flipH="1">
            <a:off x="8968154" y="3648979"/>
            <a:ext cx="1685686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4 218 268,01</a:t>
            </a:r>
          </a:p>
        </p:txBody>
      </p:sp>
      <p:sp>
        <p:nvSpPr>
          <p:cNvPr id="376" name="CustomShape 16"/>
          <p:cNvSpPr/>
          <p:nvPr/>
        </p:nvSpPr>
        <p:spPr>
          <a:xfrm>
            <a:off x="6736090" y="4986720"/>
            <a:ext cx="1597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9059243" y="5026819"/>
            <a:ext cx="1678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2036704" y="145163"/>
            <a:ext cx="8000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Затеихинского сельского </a:t>
            </a: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000" b="1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2026 годы</a:t>
            </a:r>
            <a:endParaRPr lang="ru-RU"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952400" y="1214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1717186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1919640" y="359820"/>
            <a:ext cx="8229240" cy="49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pc="-97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1919640" y="981000"/>
            <a:ext cx="8424000" cy="66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8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792360" y="1700280"/>
            <a:ext cx="468144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993080" y="2852640"/>
            <a:ext cx="136692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575640" y="2852640"/>
            <a:ext cx="15105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30328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032360" y="2852640"/>
            <a:ext cx="136836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8616360" y="2852640"/>
            <a:ext cx="1513440" cy="1439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Рассмотрение и утверждение отчета об исполнении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6096000" y="2060280"/>
            <a:ext cx="360" cy="43200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2495280" y="2492280"/>
            <a:ext cx="69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24952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436656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6096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768000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9409080" y="2492280"/>
            <a:ext cx="360" cy="3585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6958920" y="4724280"/>
            <a:ext cx="151380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69589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8472720" y="4365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6881880" y="478620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847640" y="5733720"/>
            <a:ext cx="8424360" cy="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84764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10272000" y="5373360"/>
            <a:ext cx="360" cy="36036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4512000" y="5300640"/>
            <a:ext cx="1870920" cy="28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Line 24"/>
          <p:cNvSpPr/>
          <p:nvPr/>
        </p:nvSpPr>
        <p:spPr>
          <a:xfrm>
            <a:off x="1847640" y="83628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="" xmlns:p14="http://schemas.microsoft.com/office/powerpoint/2010/main" val="4120153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077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4E503412-257A-4FE0-8EED-0FE4C84DCA8A}" type="slidenum">
              <a:rPr lang="ru-RU" sz="1600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ctr">
                <a:lnSpc>
                  <a:spcPct val="100000"/>
                </a:lnSpc>
              </a:pPr>
              <a:t>9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951630" y="436728"/>
            <a:ext cx="8230370" cy="766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400" b="1" spc="-97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lang="ru-RU" sz="2400" b="1" spc="-97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проекта бюджета</a:t>
            </a:r>
            <a:endParaRPr lang="ru-RU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0" name="Line 3"/>
          <p:cNvSpPr/>
          <p:nvPr/>
        </p:nvSpPr>
        <p:spPr>
          <a:xfrm>
            <a:off x="1809480" y="1285560"/>
            <a:ext cx="8496360" cy="36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1809840" y="4074120"/>
            <a:ext cx="8500680" cy="4564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сельского 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309880" y="1500120"/>
            <a:ext cx="1728720" cy="251892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431004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823908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6310200" y="1500120"/>
            <a:ext cx="1727280" cy="251892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Picture 22"/>
          <p:cNvPicPr/>
          <p:nvPr/>
        </p:nvPicPr>
        <p:blipFill>
          <a:blip r:embed="rId2"/>
          <a:stretch/>
        </p:blipFill>
        <p:spPr>
          <a:xfrm>
            <a:off x="3667080" y="4714920"/>
            <a:ext cx="2512800" cy="1837800"/>
          </a:xfrm>
          <a:prstGeom prst="rect">
            <a:avLst/>
          </a:prstGeom>
          <a:ln>
            <a:noFill/>
          </a:ln>
        </p:spPr>
      </p:pic>
      <p:pic>
        <p:nvPicPr>
          <p:cNvPr id="287" name="Picture 25"/>
          <p:cNvPicPr/>
          <p:nvPr/>
        </p:nvPicPr>
        <p:blipFill>
          <a:blip r:embed="rId3"/>
          <a:stretch/>
        </p:blipFill>
        <p:spPr>
          <a:xfrm>
            <a:off x="6167280" y="4714920"/>
            <a:ext cx="2214000" cy="1846080"/>
          </a:xfrm>
          <a:prstGeom prst="rect">
            <a:avLst/>
          </a:prstGeom>
          <a:ln>
            <a:noFill/>
          </a:ln>
        </p:spPr>
      </p:pic>
      <p:pic>
        <p:nvPicPr>
          <p:cNvPr id="288" name="Picture 27"/>
          <p:cNvPicPr/>
          <p:nvPr/>
        </p:nvPicPr>
        <p:blipFill>
          <a:blip r:embed="rId4"/>
          <a:stretch/>
        </p:blipFill>
        <p:spPr>
          <a:xfrm>
            <a:off x="8382000" y="4714920"/>
            <a:ext cx="2158200" cy="1848960"/>
          </a:xfrm>
          <a:prstGeom prst="rect">
            <a:avLst/>
          </a:prstGeom>
          <a:ln>
            <a:noFill/>
          </a:ln>
        </p:spPr>
      </p:pic>
      <p:pic>
        <p:nvPicPr>
          <p:cNvPr id="289" name="Picture 29"/>
          <p:cNvPicPr/>
          <p:nvPr/>
        </p:nvPicPr>
        <p:blipFill>
          <a:blip r:embed="rId5"/>
          <a:stretch/>
        </p:blipFill>
        <p:spPr>
          <a:xfrm>
            <a:off x="1738200" y="4714920"/>
            <a:ext cx="2163960" cy="184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20713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627</TotalTime>
  <Words>1467</Words>
  <Application>Microsoft Office PowerPoint</Application>
  <PresentationFormat>Произвольный</PresentationFormat>
  <Paragraphs>285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Показатели прогноза социально-экономического развития Затеихинского сельского поселения</vt:lpstr>
      <vt:lpstr>Основные направления  бюджетной и налоговой политики</vt:lpstr>
      <vt:lpstr>Слайд 12</vt:lpstr>
      <vt:lpstr>Объем налоговых и неналоговых доходов бюджета Затеихинского сельского поселения на 2024 – 2026 годы</vt:lpstr>
      <vt:lpstr>Слайд 14</vt:lpstr>
      <vt:lpstr>Объем безвозмездных поступлений в бюджет Затеихинского сельского поселения  на 2024 – 2026 годы</vt:lpstr>
      <vt:lpstr>Слайд 16</vt:lpstr>
      <vt:lpstr>Слайд 17</vt:lpstr>
      <vt:lpstr>Структура расходов бюджета  Затеихинского сельского поселения на 2024 – 2026 годы</vt:lpstr>
      <vt:lpstr>Слайд 19</vt:lpstr>
      <vt:lpstr>Слайд 20</vt:lpstr>
      <vt:lpstr>Слайд 21</vt:lpstr>
      <vt:lpstr>Слайд 22</vt:lpstr>
      <vt:lpstr>Материалы подготовлены администрацией Затеихинского сельского поселения  Контактная информация: Адрес: Ивановская область, Пучежский район, д.Затеиха,  ул. Лухская, д.21А Тел.: 8 (49345) 2-53-22            8 (49345) 2-53-34 Адрес электронной почты: zateihA@IVREG.ru  Сайт: http://adm-zateikhinskogo.ru/ 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Легион</dc:creator>
  <cp:lastModifiedBy>Пользователь</cp:lastModifiedBy>
  <cp:revision>77</cp:revision>
  <dcterms:created xsi:type="dcterms:W3CDTF">2017-06-19T14:11:24Z</dcterms:created>
  <dcterms:modified xsi:type="dcterms:W3CDTF">2023-11-24T10:29:05Z</dcterms:modified>
</cp:coreProperties>
</file>