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84" r:id="rId2"/>
    <p:sldId id="256" r:id="rId3"/>
    <p:sldId id="257" r:id="rId4"/>
    <p:sldId id="285" r:id="rId5"/>
    <p:sldId id="261" r:id="rId6"/>
    <p:sldId id="286" r:id="rId7"/>
    <p:sldId id="287" r:id="rId8"/>
    <p:sldId id="288" r:id="rId9"/>
    <p:sldId id="289" r:id="rId10"/>
    <p:sldId id="290" r:id="rId11"/>
    <p:sldId id="291" r:id="rId12"/>
    <p:sldId id="263" r:id="rId13"/>
    <p:sldId id="292" r:id="rId14"/>
    <p:sldId id="293" r:id="rId15"/>
    <p:sldId id="295" r:id="rId16"/>
    <p:sldId id="296" r:id="rId17"/>
    <p:sldId id="297" r:id="rId18"/>
    <p:sldId id="298" r:id="rId19"/>
    <p:sldId id="299" r:id="rId20"/>
    <p:sldId id="300" r:id="rId21"/>
    <p:sldId id="268" r:id="rId22"/>
    <p:sldId id="302" r:id="rId23"/>
    <p:sldId id="269" r:id="rId24"/>
    <p:sldId id="304" r:id="rId25"/>
    <p:sldId id="303" r:id="rId26"/>
    <p:sldId id="277" r:id="rId27"/>
    <p:sldId id="306" r:id="rId28"/>
    <p:sldId id="279" r:id="rId29"/>
    <p:sldId id="280" r:id="rId3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 2019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5881314,57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Профицит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5881314.5700000003</c:v>
                </c:pt>
                <c:pt idx="1">
                  <c:v>5888610.6400000006</c:v>
                </c:pt>
                <c:pt idx="2">
                  <c:v>7296.07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2020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5525343,16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Профицит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5525343.1599999992</c:v>
                </c:pt>
                <c:pt idx="1">
                  <c:v>5542829.4800000004</c:v>
                </c:pt>
                <c:pt idx="2">
                  <c:v>17486.32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Отчет 2021 год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Профицит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0">
                  <c:v>5461177</c:v>
                </c:pt>
                <c:pt idx="1">
                  <c:v>5478673.0300000003</c:v>
                </c:pt>
                <c:pt idx="2">
                  <c:v>17496.03</c:v>
                </c:pt>
              </c:numCache>
            </c:numRef>
          </c:val>
        </c:ser>
        <c:dLbls>
          <c:showVal val="1"/>
        </c:dLbls>
        <c:axId val="69868544"/>
        <c:axId val="78115584"/>
      </c:barChart>
      <c:catAx>
        <c:axId val="69868544"/>
        <c:scaling>
          <c:orientation val="minMax"/>
        </c:scaling>
        <c:axPos val="b"/>
        <c:tickLblPos val="nextTo"/>
        <c:crossAx val="78115584"/>
        <c:crosses val="autoZero"/>
        <c:auto val="1"/>
        <c:lblAlgn val="ctr"/>
        <c:lblOffset val="100"/>
      </c:catAx>
      <c:valAx>
        <c:axId val="78115584"/>
        <c:scaling>
          <c:orientation val="minMax"/>
        </c:scaling>
        <c:axPos val="l"/>
        <c:majorGridlines/>
        <c:numFmt formatCode="General" sourceLinked="1"/>
        <c:tickLblPos val="nextTo"/>
        <c:crossAx val="698685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008615242539129"/>
          <c:y val="4.486139192918763E-2"/>
          <c:w val="0.66400786676578483"/>
          <c:h val="0.593395924800975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Утвеждено на 2021 год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3"/>
                <c:pt idx="0">
                  <c:v>Налоговые
доходы</c:v>
                </c:pt>
                <c:pt idx="1">
                  <c:v>Неналоговые 
доходы</c:v>
                </c:pt>
                <c:pt idx="2">
                  <c:v>Безвозмездные 
поступления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348400</c:v>
                </c:pt>
                <c:pt idx="1">
                  <c:v>44500</c:v>
                </c:pt>
                <c:pt idx="2">
                  <c:v>5124487.05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2021 год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3"/>
                <c:pt idx="0">
                  <c:v>Налоговые
доходы</c:v>
                </c:pt>
                <c:pt idx="1">
                  <c:v>Неналоговые 
доходы</c:v>
                </c:pt>
                <c:pt idx="2">
                  <c:v>Безвозмездные 
поступления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293895.03999999998</c:v>
                </c:pt>
                <c:pt idx="1">
                  <c:v>42794.91</c:v>
                </c:pt>
                <c:pt idx="2">
                  <c:v>5124487.05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3"/>
                <c:pt idx="0">
                  <c:v>Налоговые
доходы</c:v>
                </c:pt>
                <c:pt idx="1">
                  <c:v>Неналоговые 
доходы</c:v>
                </c:pt>
                <c:pt idx="2">
                  <c:v>Безвозмездные 
поступления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axId val="111497984"/>
        <c:axId val="111499520"/>
      </c:barChart>
      <c:catAx>
        <c:axId val="111497984"/>
        <c:scaling>
          <c:orientation val="minMax"/>
        </c:scaling>
        <c:axPos val="b"/>
        <c:tickLblPos val="nextTo"/>
        <c:crossAx val="111499520"/>
        <c:crosses val="autoZero"/>
        <c:auto val="1"/>
        <c:lblAlgn val="ctr"/>
        <c:lblOffset val="100"/>
      </c:catAx>
      <c:valAx>
        <c:axId val="111499520"/>
        <c:scaling>
          <c:orientation val="minMax"/>
        </c:scaling>
        <c:axPos val="l"/>
        <c:majorGridlines/>
        <c:numFmt formatCode="#,##0.00" sourceLinked="1"/>
        <c:tickLblPos val="nextTo"/>
        <c:crossAx val="111497984"/>
        <c:crosses val="autoZero"/>
        <c:crossBetween val="between"/>
      </c:valAx>
    </c:plotArea>
    <c:legend>
      <c:legendPos val="b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5.4413094196558834E-2"/>
                  <c:y val="0.14883528654564798"/>
                </c:manualLayout>
              </c:layout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доходы, 5,4%</c:v>
                </c:pt>
                <c:pt idx="1">
                  <c:v>Неналоговые доходы, 0,8%</c:v>
                </c:pt>
                <c:pt idx="2">
                  <c:v>Безвозмездные поступления, 93,8%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293895.03999999998</c:v>
                </c:pt>
                <c:pt idx="1">
                  <c:v>42794.91</c:v>
                </c:pt>
                <c:pt idx="2">
                  <c:v>5124487.05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вопросы, 38,8%</c:v>
                </c:pt>
                <c:pt idx="1">
                  <c:v>Национальная оборона, 1,7%</c:v>
                </c:pt>
                <c:pt idx="2">
                  <c:v>Национальная экономика, 21,7%</c:v>
                </c:pt>
                <c:pt idx="3">
                  <c:v>Жилищно-коммунальное хозяйство, 16,0%</c:v>
                </c:pt>
                <c:pt idx="4">
                  <c:v>Культура, кинематография, 21,8%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2125607.4700000002</c:v>
                </c:pt>
                <c:pt idx="1">
                  <c:v>93000</c:v>
                </c:pt>
                <c:pt idx="2">
                  <c:v>1189607.05</c:v>
                </c:pt>
                <c:pt idx="3" formatCode="General">
                  <c:v>875277.22</c:v>
                </c:pt>
                <c:pt idx="4">
                  <c:v>1195181.29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4796872265966765"/>
          <c:y val="6.3649720135381907E-2"/>
          <c:w val="0.32703127734033288"/>
          <c:h val="0.8727005597292362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6934723437348112E-2"/>
                  <c:y val="-9.09508098055596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19410,92</a:t>
                    </a:r>
                  </a:p>
                  <a:p>
                    <a:endParaRPr lang="ru-RU" dirty="0" smtClean="0"/>
                  </a:p>
                </c:rich>
              </c:tx>
              <c:dLblPos val="bestFit"/>
              <c:showVal val="1"/>
            </c:dLbl>
            <c:dLbl>
              <c:idx val="2"/>
              <c:delete val="1"/>
            </c:dLbl>
            <c:dLblPos val="bestFit"/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Муниципальная программа "Благоустройство Затеихинского сельского поселения Пучежского муниципального района Ивановской области", 98,8%</c:v>
                </c:pt>
                <c:pt idx="1">
                  <c:v>Муниципальная программа "Забота и внимание в Затеихинском сельском поселении Пучежского муниципального района ", 2,2%</c:v>
                </c:pt>
                <c:pt idx="2">
                  <c:v>Муниципальная программа "Развитие физической культуры и спорта в Затеихинском сельском поселении Пучежского муниципального района", 0,0%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875277.22</c:v>
                </c:pt>
                <c:pt idx="1">
                  <c:v>19410.919999999998</c:v>
                </c:pt>
                <c:pt idx="2" formatCode="0.00">
                  <c:v>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427B5-5D43-4C87-8070-F1B49970B559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5D79-C321-49DD-9FDD-CD4D1C2A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1D043D1-1D63-4530-91C3-82076C3E88F7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17.05.2022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7572995-5208-4B36-92AB-903524723C50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14282" y="2000241"/>
            <a:ext cx="8929718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641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основании решения Совета Затеихинского сельского поселения Пучежского муниципального района Ивановской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области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1 от 12.04.2022г.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утверждении отчета об исполнении бюджета Затеихинского сельского поселения за 2021 год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928662" y="142852"/>
            <a:ext cx="71438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38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endParaRPr kumimoji="0" lang="ru-RU" sz="900" b="1" i="0" u="none" strike="noStrike" spc="50" normalizeH="0" baseline="0" dirty="0" smtClean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ГРАЖДАН </a:t>
            </a:r>
            <a:endParaRPr kumimoji="0" lang="ru-RU" sz="700" b="1" i="0" u="none" strike="noStrike" spc="50" normalizeH="0" baseline="0" dirty="0" smtClean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1" i="0" u="none" strike="noStrike" spc="50" normalizeH="0" baseline="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endParaRPr kumimoji="0" lang="ru-RU" sz="2000" b="1" i="0" u="none" strike="noStrike" spc="50" normalizeH="0" baseline="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характеристики бюджета, рублей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439160" y="2936520"/>
            <a:ext cx="2922840" cy="699120"/>
          </a:xfrm>
          <a:custGeom>
            <a:avLst/>
            <a:gdLst/>
            <a:ahLst/>
            <a:cxnLst/>
            <a:rect l="l" t="t" r="r" b="b"/>
            <a:pathLst>
              <a:path w="2923331" h="699462"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4392720" y="2936520"/>
            <a:ext cx="91080" cy="732600"/>
          </a:xfrm>
          <a:custGeom>
            <a:avLst/>
            <a:gdLst/>
            <a:ahLst/>
            <a:cxnLst/>
            <a:rect l="l" t="t" r="r" b="b"/>
            <a:pathLst>
              <a:path w="765" h="732815"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1515960" y="2936520"/>
            <a:ext cx="2922840" cy="695160"/>
          </a:xfrm>
          <a:custGeom>
            <a:avLst/>
            <a:gdLst/>
            <a:ahLst/>
            <a:cxnLst/>
            <a:rect l="l" t="t" r="r" b="b"/>
            <a:pathLst>
              <a:path w="2923331" h="695620"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3243240" y="1417680"/>
            <a:ext cx="2391480" cy="151848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3508920" y="1670040"/>
            <a:ext cx="2391480" cy="151848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3553560" y="1714680"/>
            <a:ext cx="2302560" cy="14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Поступающие в бюджет денежные средства являются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доходами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320040" y="3632040"/>
            <a:ext cx="2391480" cy="151848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52" name="CustomShape 8"/>
          <p:cNvSpPr/>
          <p:nvPr/>
        </p:nvSpPr>
        <p:spPr>
          <a:xfrm>
            <a:off x="585720" y="3884400"/>
            <a:ext cx="2391480" cy="151848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3" name="CustomShape 9"/>
          <p:cNvSpPr/>
          <p:nvPr/>
        </p:nvSpPr>
        <p:spPr>
          <a:xfrm>
            <a:off x="630000" y="3929040"/>
            <a:ext cx="2302560" cy="14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Налоговые доходы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(часть доходов граждан и организаций, которые они обязаны платить государству)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10"/>
          <p:cNvSpPr/>
          <p:nvPr/>
        </p:nvSpPr>
        <p:spPr>
          <a:xfrm>
            <a:off x="3242520" y="3669120"/>
            <a:ext cx="2391480" cy="151848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55" name="CustomShape 11"/>
          <p:cNvSpPr/>
          <p:nvPr/>
        </p:nvSpPr>
        <p:spPr>
          <a:xfrm>
            <a:off x="3508200" y="3921480"/>
            <a:ext cx="2391480" cy="151848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6" name="CustomShape 12"/>
          <p:cNvSpPr/>
          <p:nvPr/>
        </p:nvSpPr>
        <p:spPr>
          <a:xfrm>
            <a:off x="3552840" y="3966120"/>
            <a:ext cx="2302560" cy="14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Неналоговые доходы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13"/>
          <p:cNvSpPr/>
          <p:nvPr/>
        </p:nvSpPr>
        <p:spPr>
          <a:xfrm>
            <a:off x="6166440" y="3636000"/>
            <a:ext cx="2391480" cy="138024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58" name="CustomShape 14"/>
          <p:cNvSpPr/>
          <p:nvPr/>
        </p:nvSpPr>
        <p:spPr>
          <a:xfrm>
            <a:off x="6432480" y="3888360"/>
            <a:ext cx="2391480" cy="138024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9" name="CustomShape 15"/>
          <p:cNvSpPr/>
          <p:nvPr/>
        </p:nvSpPr>
        <p:spPr>
          <a:xfrm>
            <a:off x="6472800" y="3928680"/>
            <a:ext cx="2310480" cy="12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Безвозмездные поступления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(средства, которые поступают в бюджет безвозмездно из других бюджетов, а также от юридических и физических лиц)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1071360" y="285840"/>
            <a:ext cx="764352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Объем и структура доходов в динамике бюджета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smtClean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Затеихинского</a:t>
            </a:r>
            <a:r>
              <a:rPr lang="ru-RU" sz="2000" b="1" strike="noStrike" spc="-1" dirty="0" smtClean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1" name="Table 2"/>
          <p:cNvGraphicFramePr/>
          <p:nvPr/>
        </p:nvGraphicFramePr>
        <p:xfrm>
          <a:off x="285840" y="1142984"/>
          <a:ext cx="8500680" cy="4747264"/>
        </p:xfrm>
        <a:graphic>
          <a:graphicData uri="http://schemas.openxmlformats.org/drawingml/2006/table">
            <a:tbl>
              <a:tblPr/>
              <a:tblGrid>
                <a:gridCol w="2125170"/>
                <a:gridCol w="2125170"/>
                <a:gridCol w="2125170"/>
                <a:gridCol w="2125170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Наименование доходов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исполнено</a:t>
                      </a:r>
                      <a:endParaRPr lang="ru-RU" sz="14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исполнено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исполнено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Доходы всего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(руб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5 881 314,57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5 525 343,16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5 461 177,00</a:t>
                      </a:r>
                      <a:endParaRPr lang="ru-RU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695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Налоговые и неналоговые доходы,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902 591,53</a:t>
                      </a:r>
                      <a:endParaRPr lang="ru-RU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300 420,18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336 689,95</a:t>
                      </a:r>
                      <a:endParaRPr lang="ru-RU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налоговые 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321 132,80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291 033,72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293 895,04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неналоговые 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581 458,73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9 386,46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42 794,91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42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безвозмездные поступления,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4 978 723,04</a:t>
                      </a:r>
                      <a:endParaRPr lang="ru-RU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5 224 922,98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5 124 487,05</a:t>
                      </a:r>
                      <a:endParaRPr lang="ru-RU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дотации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3 713 200,00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3 859 637,00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3 842 130,00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субсидии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146 314,08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24 750,00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субвенции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80 220,00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90 200,00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93 000,00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1 185 303,04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1 128 771,90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1 164 607,05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Затеихинского сельского поселения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рублей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0" y="1214422"/>
          <a:ext cx="8501122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Затеихинского сельского поселения по доходам за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196751"/>
          <a:ext cx="8229600" cy="440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1534494"/>
                <a:gridCol w="1645920"/>
                <a:gridCol w="1645920"/>
                <a:gridCol w="1645920"/>
              </a:tblGrid>
              <a:tr h="328452">
                <a:tc gridSpan="5"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доходы:</a:t>
                      </a:r>
                      <a:endParaRPr lang="ru-RU" sz="1400" b="0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6366">
                <a:tc rowSpan="2"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(руб.)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отклонения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444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148 500,00</a:t>
                      </a:r>
                    </a:p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116 255,82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58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имущество, в том числе: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199 900,00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177 639,22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7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49 600,00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48 180,86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7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с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66 000,00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63 400,00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7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 с физических лиц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84 300,00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66 058,36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13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348 400,00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293 895,04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Затеихинского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по доходам за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51520" y="1000107"/>
          <a:ext cx="8435280" cy="522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525"/>
                <a:gridCol w="1254730"/>
                <a:gridCol w="1328538"/>
                <a:gridCol w="1402346"/>
                <a:gridCol w="1339141"/>
              </a:tblGrid>
              <a:tr h="421889">
                <a:tc gridSpan="5"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доходы:</a:t>
                      </a:r>
                      <a:endParaRPr lang="ru-RU" sz="1400" b="0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708">
                <a:tc rowSpan="2"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(руб.)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отклонения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5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пошлина за совершение нотариальных действий должностными лицами органов местного самоуправления,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уполномоченными в соответствии с законодательными актами РФ на совершение нотариальных действий</a:t>
                      </a:r>
                      <a:endParaRPr lang="ru-RU" sz="14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доходы от оказания платных услуг  (работ) получателями средств бюджетов  сельских поселений </a:t>
                      </a:r>
                      <a:endParaRPr lang="ru-RU" sz="14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7 294,91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87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нематериальных активов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35 500,00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35 500,00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585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44 900,00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42 794,91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Затеихинского сельского поселения по доходам за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51520" y="1000108"/>
          <a:ext cx="8435280" cy="4838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525"/>
                <a:gridCol w="1254730"/>
                <a:gridCol w="1328538"/>
                <a:gridCol w="1402346"/>
                <a:gridCol w="1339141"/>
              </a:tblGrid>
              <a:tr h="357190">
                <a:tc gridSpan="5"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0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r>
                        <a:rPr lang="ru-RU" sz="1400" b="0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b="0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3799">
                <a:tc rowSpan="2"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(руб.)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отклонения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 сельских</a:t>
                      </a:r>
                      <a:r>
                        <a:rPr lang="ru-RU" sz="12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поселений на выравнивание бюджетной обеспеченности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3 771 100,00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3 771 100,00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r>
                        <a:rPr lang="ru-RU" sz="12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бюджетам сельских поселений на поддержку мер по обеспечению сбалансированности бюджетов</a:t>
                      </a:r>
                      <a:endParaRPr lang="ru-RU" sz="12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71 030,00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71 030,00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Прочие субсидии</a:t>
                      </a:r>
                      <a:r>
                        <a:rPr lang="ru-RU" sz="12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бюджетам сельских </a:t>
                      </a:r>
                      <a:r>
                        <a:rPr lang="ru-RU" sz="12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поселений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24 750,00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750,00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сельских поселений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осуществление первичного воинского учета на территориях, где отсутствуют военные комиссариаты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93 000,00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93 000,00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1 164 607,05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1 164 607,05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2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5 124 487,05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5 124 487,05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35716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Затеихинского сельского поселения </a:t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5 461 177,00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2"/>
          <p:cNvSpPr txBox="1"/>
          <p:nvPr/>
        </p:nvSpPr>
        <p:spPr>
          <a:xfrm>
            <a:off x="1464570" y="214290"/>
            <a:ext cx="6375510" cy="7728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500" b="1" spc="-97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spc="-97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500" b="1" spc="-97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500" b="1" spc="-97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b="1" spc="-1" dirty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TextShape 3"/>
          <p:cNvSpPr txBox="1"/>
          <p:nvPr/>
        </p:nvSpPr>
        <p:spPr>
          <a:xfrm>
            <a:off x="1464570" y="1143000"/>
            <a:ext cx="6171930" cy="65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Расходы бюджета сельского поселения – денежные средства, направляемые на 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 обеспечение задач и функций государства и местного самоуправления. </a:t>
            </a:r>
            <a:endParaRPr lang="ru-RU" sz="1400" spc="-1" dirty="0"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27" name="Line 4"/>
          <p:cNvSpPr/>
          <p:nvPr/>
        </p:nvSpPr>
        <p:spPr>
          <a:xfrm>
            <a:off x="1357110" y="1000080"/>
            <a:ext cx="637227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5"/>
          <p:cNvSpPr/>
          <p:nvPr/>
        </p:nvSpPr>
        <p:spPr>
          <a:xfrm>
            <a:off x="3214678" y="1857364"/>
            <a:ext cx="2571768" cy="1096560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признакам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571472" y="3500438"/>
            <a:ext cx="2286016" cy="2928958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Функциональная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7"/>
          <p:cNvSpPr/>
          <p:nvPr/>
        </p:nvSpPr>
        <p:spPr>
          <a:xfrm>
            <a:off x="3143240" y="3643200"/>
            <a:ext cx="2643206" cy="2928600"/>
          </a:xfrm>
          <a:prstGeom prst="rect">
            <a:avLst/>
          </a:prstGeom>
          <a:solidFill>
            <a:srgbClr val="FFFF99"/>
          </a:solidFill>
          <a:ln w="1908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Ведомственная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 бюджета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8"/>
          <p:cNvSpPr/>
          <p:nvPr/>
        </p:nvSpPr>
        <p:spPr>
          <a:xfrm>
            <a:off x="6000760" y="3357562"/>
            <a:ext cx="2643206" cy="3143272"/>
          </a:xfrm>
          <a:prstGeom prst="rect">
            <a:avLst/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Экономическая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9"/>
          <p:cNvSpPr/>
          <p:nvPr/>
        </p:nvSpPr>
        <p:spPr>
          <a:xfrm rot="7897200">
            <a:off x="1529392" y="2356982"/>
            <a:ext cx="1611000" cy="61074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"/>
          <p:cNvSpPr/>
          <p:nvPr/>
        </p:nvSpPr>
        <p:spPr>
          <a:xfrm rot="2313000">
            <a:off x="6133634" y="2515246"/>
            <a:ext cx="117801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1"/>
          <p:cNvSpPr/>
          <p:nvPr/>
        </p:nvSpPr>
        <p:spPr>
          <a:xfrm>
            <a:off x="4250430" y="3071880"/>
            <a:ext cx="530550" cy="4917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="" xmlns:p14="http://schemas.microsoft.com/office/powerpoint/2010/main" val="39941199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9898"/>
            <a:ext cx="8410604" cy="71164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Функциональная структура расходов бюджета Затеихинского сельского поселения за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285860"/>
          <a:ext cx="8643996" cy="429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7"/>
                <a:gridCol w="1143008"/>
                <a:gridCol w="1714512"/>
                <a:gridCol w="1533665"/>
                <a:gridCol w="1323854"/>
              </a:tblGrid>
              <a:tr h="73097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</a:t>
                      </a:r>
                      <a:r>
                        <a:rPr lang="ru-RU" sz="16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подраздел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Утверждено, </a:t>
                      </a:r>
                    </a:p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 </a:t>
                      </a:r>
                    </a:p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097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2 125 612,92</a:t>
                      </a:r>
                    </a:p>
                    <a:p>
                      <a:pPr algn="ctr"/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2 125 607,47</a:t>
                      </a:r>
                    </a:p>
                    <a:p>
                      <a:pPr algn="ctr"/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38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93 000,00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93 000,00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992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1 189 607,05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1 189 607,05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097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913 985,79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875 277,22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9256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1 195 181,29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1 195 181,29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992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5 517 387,05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5 478 673,03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42960" y="357120"/>
            <a:ext cx="7843320" cy="999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Уважаемые жители Затеихинского сельского поселения!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285840" y="1357298"/>
            <a:ext cx="8500680" cy="485738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Предоставляем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вашему вниманию «Бюджет для граждан», подготовленный на основе отчета об исполнении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бюджета Затеихинского сельского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поселения за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год. </a:t>
            </a: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Бюджет для граждан разработан с целью обеспечения прозрачности и открытости бюджетного процесса путем информирования жителей о бюджете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Затеихинского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поселения в доступной форме.</a:t>
            </a:r>
          </a:p>
          <a:p>
            <a:pPr algn="just"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Бюджет для граждан» подготовлен администрацией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Затеихинского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Место нахождения: Ивановская область,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Пучежский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деревня Затеиха, улица </a:t>
            </a:r>
            <a:r>
              <a:rPr lang="ru-RU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Лухская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д.21А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Телефон: (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49345) 2-53-22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49345) 2-53-34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zateihA@IVREG.ru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http://adm-zateikhinskogo.ru/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 rot="10800000" flipV="1">
            <a:off x="8572680" y="1778040"/>
            <a:ext cx="778644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Затеихинского сельского поселения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5 478 673,03руб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00034" y="1428736"/>
          <a:ext cx="792961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28800" y="214200"/>
            <a:ext cx="70718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РАСХОДЫ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28760" y="785880"/>
            <a:ext cx="8429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Затеихинского</a:t>
            </a:r>
            <a:r>
              <a:rPr lang="ru-RU" sz="16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поселения по муниципальным программам за </a:t>
            </a:r>
            <a:r>
              <a:rPr lang="ru-RU" sz="16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" name="Table 3"/>
          <p:cNvGraphicFramePr/>
          <p:nvPr/>
        </p:nvGraphicFramePr>
        <p:xfrm>
          <a:off x="357120" y="1714320"/>
          <a:ext cx="8572320" cy="2559600"/>
        </p:xfrm>
        <a:graphic>
          <a:graphicData uri="http://schemas.openxmlformats.org/drawingml/2006/table">
            <a:tbl>
              <a:tblPr/>
              <a:tblGrid>
                <a:gridCol w="4500720"/>
                <a:gridCol w="1428480"/>
                <a:gridCol w="1428480"/>
                <a:gridCol w="1214640"/>
              </a:tblGrid>
              <a:tr h="36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Утверждено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</a:tr>
              <a:tr h="365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 программа 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«Благоустройство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населенных пунктов Затеихинского сельского поселения Пучежского муниципального района»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913 985,79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875 277,22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5479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«Забота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внимание в Затеихинском сельском поселении Пучежского муниципального района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19 410,92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19 410,92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5479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 программа  «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физической культуры и спорта в Затеихинском сельском поселении Пучежского муниципального района»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933 396,71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894 688,14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95,8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разрезе муниципальных программ за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руб.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28596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0040" y="357120"/>
            <a:ext cx="8429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бюджета Затеихинского сельского </a:t>
            </a:r>
            <a:r>
              <a:rPr lang="ru-RU" sz="1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поселения по непрограммным направлениям деятельности за </a:t>
            </a:r>
            <a:r>
              <a:rPr lang="ru-RU" sz="1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8" name="Table 2"/>
          <p:cNvGraphicFramePr/>
          <p:nvPr/>
        </p:nvGraphicFramePr>
        <p:xfrm>
          <a:off x="357120" y="1214280"/>
          <a:ext cx="8572320" cy="3940920"/>
        </p:xfrm>
        <a:graphic>
          <a:graphicData uri="http://schemas.openxmlformats.org/drawingml/2006/table">
            <a:tbl>
              <a:tblPr/>
              <a:tblGrid>
                <a:gridCol w="4500720"/>
                <a:gridCol w="1428480"/>
                <a:gridCol w="1428480"/>
                <a:gridCol w="1214640"/>
              </a:tblGrid>
              <a:tr h="36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Утверждено,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Непрограммные направления деятельности исполнительных органов местного самоуправления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2 106 202,00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2 106 196,55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Реализация полномочий Российской Федерации по первичному воинскому учету на территориях, где отсутствуют военные комиссариаты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93 000,00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93 000,00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кадастровых работ в отношении неиспользуемых земель из состава земель сельскохозяйственного назначения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25 000,00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25 000,00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Реализация полномочий Пучежского муниципального района по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решению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вопросов местного значения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1 164 607,05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1 164 607,05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Обеспечение жителей поселения услугами организаций культуры в рамках </a:t>
                      </a:r>
                      <a:r>
                        <a:rPr lang="ru-RU" sz="12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непрограмных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 направления деятельности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1 195 181,29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1 195 181,29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568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4 583 990,34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 583 984,89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323850" y="2133600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3300"/>
                </a:solidFill>
                <a:latin typeface="Times New Roman" pitchFamily="18" charset="0"/>
              </a:rPr>
              <a:t>Социально-значимые проекты, предусмотренные к финансированию из бюджета Перемиловского сельского поселения на 2018 год не планируются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380048"/>
            <a:ext cx="8429684" cy="6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860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Социально-значимые проекты, предусмотренные к финансированию из бюджета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Затеихинского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сельского поселения на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2021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год не планировались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Содержимо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8926" y="1428736"/>
            <a:ext cx="3357586" cy="3786214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6286680" y="2000160"/>
            <a:ext cx="23569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Если расходная часть бюджета превышает доходную, то бюджет формируется 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ДЕФИЦИТОМ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500040" y="2071800"/>
            <a:ext cx="23569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Превышение доходов над расходами образует положительный остаток бюджета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ПРОФИЦИТ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214313"/>
            <a:ext cx="8715375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0070C0"/>
                </a:solidFill>
                <a:latin typeface="+mj-lt"/>
              </a:rPr>
              <a:t>Источники финансирования дефицита бюджета</a:t>
            </a:r>
            <a:endParaRPr lang="ru-RU" sz="3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9635" name="Rectangle 1"/>
          <p:cNvSpPr>
            <a:spLocks noChangeArrowheads="1"/>
          </p:cNvSpPr>
          <p:nvPr/>
        </p:nvSpPr>
        <p:spPr bwMode="auto">
          <a:xfrm>
            <a:off x="785786" y="5541297"/>
            <a:ext cx="7072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Затеихинского сельского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поселения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исполнен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17 496,03рубля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1214422"/>
            <a:ext cx="69294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Сведения о структуре муниципального долга </a:t>
            </a:r>
            <a:r>
              <a:rPr lang="ru-RU" sz="2000" i="1" dirty="0" err="1" smtClean="0">
                <a:solidFill>
                  <a:srgbClr val="7030A0"/>
                </a:solidFill>
              </a:rPr>
              <a:t>Сеготского</a:t>
            </a:r>
            <a:r>
              <a:rPr lang="ru-RU" sz="2000" i="1" dirty="0" smtClean="0">
                <a:solidFill>
                  <a:srgbClr val="7030A0"/>
                </a:solidFill>
              </a:rPr>
              <a:t> сельского поселения, руб.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4"/>
                <a:gridCol w="2500330"/>
                <a:gridCol w="17573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01.01.2021г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31.12.2021г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основного долга по кредитам, полученным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Затеихинскисм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сельским поселением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Долговые обязательства, в том числе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краткосрочные 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среднесрочные 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долгосрочные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10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Сведения о структуре муниципального долга Затеихинского сельского поселения, руб.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61912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642938" y="986680"/>
            <a:ext cx="81438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800" dirty="0">
              <a:solidFill>
                <a:srgbClr val="080808"/>
              </a:solidFill>
              <a:latin typeface="+mj-lt"/>
            </a:endParaRPr>
          </a:p>
          <a:p>
            <a:pPr algn="ctr"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администрацией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Затеихинского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Пучежского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Ивановской области </a:t>
            </a:r>
          </a:p>
          <a:p>
            <a:pPr algn="ctr">
              <a:defRPr/>
            </a:pP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оказалась </a:t>
            </a:r>
          </a:p>
          <a:p>
            <a:pPr algn="ctr"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для Вас полезной и интересной.</a:t>
            </a:r>
          </a:p>
          <a:p>
            <a:pPr algn="ctr">
              <a:defRPr/>
            </a:pP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Свои вопросы и предложения Вы можете направить в администрацию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Затеихинского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Пучежского 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района Ивановской области: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по телефону (факсу) 8 (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49345) 2-53-34, 8(49345)2-53-22</a:t>
            </a: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почты: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zateihA@IVREG.ru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письмом по почте 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155370,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Ивановская область,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Пучежский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Д.Затеиха, ул.Лухская, д.21А</a:t>
            </a: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официальном сайте Администрации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Затеихинского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Пучежского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района в разделе Бюджет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граждан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dirty="0">
              <a:latin typeface="+mj-lt"/>
            </a:endParaRPr>
          </a:p>
          <a:p>
            <a:pPr algn="ctr">
              <a:defRPr/>
            </a:pPr>
            <a:endParaRPr lang="ru-RU" sz="1800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0" y="0"/>
            <a:ext cx="8229240" cy="397728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 descr="113847610_1301517382_16390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1447"/>
            <a:ext cx="8215370" cy="6161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285840" y="571320"/>
            <a:ext cx="8429400" cy="9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sz="3200" b="1" spc="-1" dirty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642960" y="3143160"/>
            <a:ext cx="7843320" cy="713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214200" y="428604"/>
            <a:ext cx="8429400" cy="58577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Legion\Desktop\картинки для презентации\b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5143516" cy="357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9"/>
            <a:ext cx="8358246" cy="714379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8501122" cy="5643602"/>
          </a:xfrm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spcBef>
                <a:spcPts val="0"/>
              </a:spcBef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закона о  бюджете законодательным (представительным) органом власти и продолжается в течение финансового года.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над доходами.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Профит бюджета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над расходами.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средства, предоставляемые одним бюджетом бюджетной системы Российской Федерации другому бюджету Российской Федерации.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комплекс мероприятий, увязанных по ресурсам, срокам и исполнителям, направленных на достижение целей социально – экономического развития Затеихинского сельского поселения в определенной сфере.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обязательства, возникающие из муниципальных заимствований, гарантий по обязательствам третьих лиц, другие обязательства в соответствии  с видами долговых обязательств, принятые на себя муниципальным образованием.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214200" y="361080"/>
            <a:ext cx="8572320" cy="30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Отчет об исполнении бюджета составляется администрацией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Затеихинского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поселения по всем основным показателям доходов и расходов в установленном порядке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Проект решения об исполнении бюджета за отчетный год направляется в Совет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Затеихинского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поселения.</a:t>
            </a: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Ежегодно по отчету об исполнении бюджета  проводятся публичные слушания.</a:t>
            </a: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Каждый житель вправе высказать свое мнение, представить материалы, письменные предложения и замечания для включения в протокол публичных слушаний.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Отчет об исполнении бюджета за год  утверждается решением Совета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поселения.</a:t>
            </a:r>
          </a:p>
        </p:txBody>
      </p:sp>
      <p:sp>
        <p:nvSpPr>
          <p:cNvPr id="66" name="CustomShape 2"/>
          <p:cNvSpPr/>
          <p:nvPr/>
        </p:nvSpPr>
        <p:spPr>
          <a:xfrm>
            <a:off x="285840" y="3429000"/>
            <a:ext cx="8572320" cy="25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Исполнение бюджета по доходам 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Исполнение бюджета по расходам 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3"/>
            <a:ext cx="8643968" cy="557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5720" y="785813"/>
            <a:ext cx="8643968" cy="56435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ru-RU" sz="1900" b="1" kern="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900" b="1" kern="0" dirty="0">
                <a:latin typeface="+mj-lt"/>
              </a:rPr>
              <a:t>     Важным этапом бюджетного процесса,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900" b="1" kern="0" dirty="0">
                <a:latin typeface="+mj-lt"/>
              </a:rPr>
              <a:t>проводимого ОГВ, ОМСУ и иными участниками является деятельность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900" b="1" u="sng" kern="0" dirty="0">
                <a:latin typeface="+mj-lt"/>
              </a:rPr>
              <a:t>по исполнению бюджетов,</a:t>
            </a:r>
            <a:r>
              <a:rPr lang="ru-RU" sz="1900" b="1" kern="0" dirty="0">
                <a:latin typeface="+mj-lt"/>
              </a:rPr>
              <a:t> которая включает в себя: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ru-RU" sz="1900" b="1" kern="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2400" b="1" kern="0" dirty="0">
                <a:solidFill>
                  <a:srgbClr val="CC0000"/>
                </a:solidFill>
                <a:latin typeface="+mj-lt"/>
              </a:rPr>
              <a:t>Исполнение бюджета по доходам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ru-RU" sz="2400" b="1" kern="0" dirty="0">
              <a:solidFill>
                <a:srgbClr val="CC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2400" b="1" kern="0" dirty="0">
                <a:solidFill>
                  <a:srgbClr val="008000"/>
                </a:solidFill>
                <a:latin typeface="+mj-lt"/>
              </a:rPr>
              <a:t>Исполнение бюджета по расходам ( в том числе по программам)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ru-RU" sz="2400" b="1" kern="0" dirty="0">
              <a:solidFill>
                <a:srgbClr val="008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2400" b="1" kern="0" dirty="0">
                <a:solidFill>
                  <a:srgbClr val="0033CC"/>
                </a:solidFill>
                <a:latin typeface="+mj-lt"/>
              </a:rPr>
              <a:t>Формирование источников финансирования дефицита бюджета (направления использования </a:t>
            </a:r>
            <a:r>
              <a:rPr lang="ru-RU" sz="2400" b="1" kern="0" dirty="0" err="1">
                <a:solidFill>
                  <a:srgbClr val="0033CC"/>
                </a:solidFill>
                <a:latin typeface="+mj-lt"/>
              </a:rPr>
              <a:t>профицита</a:t>
            </a:r>
            <a:r>
              <a:rPr lang="ru-RU" sz="2400" b="1" kern="0" dirty="0">
                <a:solidFill>
                  <a:srgbClr val="0033CC"/>
                </a:solidFill>
                <a:latin typeface="+mj-lt"/>
              </a:rPr>
              <a:t> бюджета)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</a:t>
            </a:r>
            <a:endParaRPr lang="ru-RU" sz="4800" b="1" i="1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501122" cy="4714908"/>
          </a:xfrm>
        </p:spPr>
        <p:txBody>
          <a:bodyPr>
            <a:normAutofit/>
          </a:bodyPr>
          <a:lstStyle/>
          <a:p>
            <a:pPr algn="just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Бюджет Затеихинского сельского поселения Пучежского муниципального района на 2021 год утвержден решением Совета Затеихинского сельского поселения от 23.12.2020г.  № 1 по доходам на 2021 год в сумме 4 822 700,00 рублей, по расходам на 2021 год в сумме 4 822 700,00 рублей, дефицит (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)бюджета в сумме 0,00 рублей.</a:t>
            </a:r>
          </a:p>
          <a:p>
            <a:pPr algn="just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Изменения в решение  о бюджете Затеихинского сельского поселения за прошедший период вносились 9 раз: решением от 28.01.2021г. № 2, решением от  01.02.2021г. № 3, решением от 01.03.2021г. № 1, решением от 01.04.2021г. № 3, решением от 24.05.2021г. № 1, решением от 30.07.2021г. № 2, решением от 21.10.2021г. № 1, решением от 23.11.2021г. № 3, решением от 23.12.2021г. № 2 .</a:t>
            </a:r>
          </a:p>
          <a:p>
            <a:pPr algn="just"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Уточненный </a:t>
            </a:r>
            <a: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</a:t>
            </a:r>
            <a: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на 01.01.2022г. составляет по доходам – 5 517 387,05 рублей, по расходам – 5 517 387,05 рублей, дефицит (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бюджета – 0,00 рублей</a:t>
            </a:r>
          </a:p>
          <a:p>
            <a:pPr algn="just"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По состоянию на 01.01.2022г.  план по доходам исполнен в сумме </a:t>
            </a:r>
          </a:p>
          <a:p>
            <a:pPr algn="just"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5 461 177,00рублей, что составляет 99,0 % от планового показателя; исполнение по расходам в сумме 5 478 673,03 рублей, что составляет  99,3 % от плана.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1402</TotalTime>
  <Words>1806</Words>
  <Application>Microsoft Office PowerPoint</Application>
  <PresentationFormat>Экран (4:3)</PresentationFormat>
  <Paragraphs>345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ОСНОВНЫЕ ПОНЯТИЯ И ТЕРМИНЫ</vt:lpstr>
      <vt:lpstr>Слайд 5</vt:lpstr>
      <vt:lpstr>Слайд 6</vt:lpstr>
      <vt:lpstr>Основные показатели</vt:lpstr>
      <vt:lpstr>Слайд 8</vt:lpstr>
      <vt:lpstr>Слайд 9</vt:lpstr>
      <vt:lpstr>Основные характеристики бюджета, рублей </vt:lpstr>
      <vt:lpstr>Слайд 11</vt:lpstr>
      <vt:lpstr>Слайд 12</vt:lpstr>
      <vt:lpstr>Доходы бюджета Затеихинского сельского поселения  за 2021 год, рублей</vt:lpstr>
      <vt:lpstr>Исполнение бюджета Затеихинского сельского поселения по доходам за 2021 год</vt:lpstr>
      <vt:lpstr>Исполнение бюджета Затеихинского сельского поселения по доходам за 2021 год</vt:lpstr>
      <vt:lpstr>Исполнение бюджета Затеихинского сельского поселения по доходам за 2021 год</vt:lpstr>
      <vt:lpstr>Слайд 17</vt:lpstr>
      <vt:lpstr>Слайд 18</vt:lpstr>
      <vt:lpstr>Функциональная структура расходов бюджета Затеихинского сельского поселения за 2021 год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Сведения о структуре муниципального долга Сеготского сельского поселения, руб.</vt:lpstr>
      <vt:lpstr>Обратная связь</vt:lpstr>
      <vt:lpstr>Слайд 29</vt:lpstr>
    </vt:vector>
  </TitlesOfParts>
  <Company>fofurmanov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Экономист</cp:lastModifiedBy>
  <cp:revision>199</cp:revision>
  <dcterms:created xsi:type="dcterms:W3CDTF">2016-06-28T13:14:29Z</dcterms:created>
  <dcterms:modified xsi:type="dcterms:W3CDTF">2022-05-17T11:06:01Z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fofurmanov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