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62" r:id="rId4"/>
    <p:sldId id="259" r:id="rId5"/>
    <p:sldId id="260" r:id="rId6"/>
    <p:sldId id="261" r:id="rId7"/>
    <p:sldId id="267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-78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78ABB-2CBA-47CD-B873-094E0AA2BD54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4E211-5F43-4F5C-9E6C-6E959A7D2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803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6A03A-015F-4395-9ED7-2299F6DCE24B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15DDE-EF89-4AC2-9DCF-5E5C778C4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04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14240" y="274680"/>
            <a:ext cx="99969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914240" y="1447920"/>
            <a:ext cx="9996960" cy="480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51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657978" y="355346"/>
            <a:ext cx="8407730" cy="137967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800" b="1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Бюджет для граждан</a:t>
            </a:r>
            <a:r>
              <a:rPr lang="ru-RU" sz="43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445478" y="4302369"/>
            <a:ext cx="11430000" cy="2277018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45000"/>
          <a:lstStyle/>
          <a:p>
            <a:pPr marL="27360" algn="ctr"/>
            <a:r>
              <a:rPr lang="ru-RU" sz="48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Затеихинское сельское </a:t>
            </a:r>
            <a:r>
              <a:rPr lang="ru-RU" sz="48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</a:p>
          <a:p>
            <a:pPr marL="27360" algn="ctr"/>
            <a:r>
              <a:rPr lang="ru-RU" sz="48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Пучежского</a:t>
            </a:r>
            <a:r>
              <a:rPr lang="en-US" sz="48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48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Ивановской области </a:t>
            </a:r>
            <a:endParaRPr lang="ru-RU" sz="4800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7842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61292" y="0"/>
            <a:ext cx="10163907" cy="107817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Основные направления </a:t>
            </a:r>
            <a:br>
              <a:rPr lang="ru-RU" sz="3400" b="1" dirty="0">
                <a:solidFill>
                  <a:srgbClr val="00B050"/>
                </a:solidFill>
                <a:latin typeface="Times New Roman" panose="02020603050405020304" pitchFamily="18" charset="0"/>
              </a:rPr>
            </a:br>
            <a:r>
              <a:rPr lang="ru-RU" sz="3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бюджетной и налоговой политики</a:t>
            </a: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873458" y="1201003"/>
            <a:ext cx="10451034" cy="4708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бюджетного процесса, что обеспечит преемственность и предсказуемость бюджетной и налоговой политики, будет способствовать повышению устойчивости бюджетной системы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повысит обоснованность планирования бюджетных расходов;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бюджетных расходов путем перехода на бюджетирование, ориентированное на результат;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применение механизмов, стимулирующих к эффективному решению комплексных социально-экономических проблем поселения и повышению качества предоставляемых муниципальных услуг;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обеспечения роста налогового потенциала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основе экономического роста, мобилизации собственных доходов с принятием мер по собираемости налогов, вовлечению недоимки в бюджет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управления муниципальной собственностью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увеличение доходов от использования муниципального имущества.</a:t>
            </a:r>
            <a:endParaRPr lang="ru-RU" sz="16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2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1981200" y="217440"/>
            <a:ext cx="8229240" cy="34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8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28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1993080" y="836640"/>
            <a:ext cx="8229240" cy="5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90000"/>
              </a:lnSpc>
            </a:pPr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сельского поселения образуются за счет налоговых и неналоговых доходов, а также за счет безвозмездных поступлений.</a:t>
            </a:r>
            <a:endParaRPr lang="ru-RU" sz="26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" name="Line 3"/>
          <p:cNvSpPr/>
          <p:nvPr/>
        </p:nvSpPr>
        <p:spPr>
          <a:xfrm>
            <a:off x="1847640" y="691920"/>
            <a:ext cx="8496360" cy="36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"/>
          <p:cNvSpPr/>
          <p:nvPr/>
        </p:nvSpPr>
        <p:spPr>
          <a:xfrm>
            <a:off x="4953000" y="1500120"/>
            <a:ext cx="2161080" cy="109656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6000" tIns="45000" rIns="126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CustomShape 5"/>
          <p:cNvSpPr/>
          <p:nvPr/>
        </p:nvSpPr>
        <p:spPr>
          <a:xfrm>
            <a:off x="2095320" y="3286080"/>
            <a:ext cx="2495160" cy="1922040"/>
          </a:xfrm>
          <a:prstGeom prst="rect">
            <a:avLst/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" name="CustomShape 6"/>
          <p:cNvSpPr/>
          <p:nvPr/>
        </p:nvSpPr>
        <p:spPr>
          <a:xfrm>
            <a:off x="4881720" y="3786120"/>
            <a:ext cx="2518560" cy="2050560"/>
          </a:xfrm>
          <a:prstGeom prst="rect">
            <a:avLst/>
          </a:prstGeom>
          <a:solidFill>
            <a:srgbClr val="FF5050"/>
          </a:solidFill>
          <a:ln w="190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6" name="CustomShape 7"/>
          <p:cNvSpPr/>
          <p:nvPr/>
        </p:nvSpPr>
        <p:spPr>
          <a:xfrm>
            <a:off x="7596120" y="3357720"/>
            <a:ext cx="2714400" cy="1761840"/>
          </a:xfrm>
          <a:prstGeom prst="rect">
            <a:avLst/>
          </a:prstGeom>
          <a:solidFill>
            <a:srgbClr val="6699FF"/>
          </a:solidFill>
          <a:ln w="19080">
            <a:solidFill>
              <a:srgbClr val="3366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- это финансовая помощь из бюджетов других уровней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" name="CustomShape 8"/>
          <p:cNvSpPr/>
          <p:nvPr/>
        </p:nvSpPr>
        <p:spPr>
          <a:xfrm rot="2313000">
            <a:off x="7257720" y="2137320"/>
            <a:ext cx="1570680" cy="60912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6699FF"/>
          </a:solidFill>
          <a:ln w="19080">
            <a:solidFill>
              <a:srgbClr val="3366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9"/>
          <p:cNvSpPr/>
          <p:nvPr/>
        </p:nvSpPr>
        <p:spPr>
          <a:xfrm rot="7897200">
            <a:off x="3129600" y="2037240"/>
            <a:ext cx="1611000" cy="81432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10"/>
          <p:cNvSpPr/>
          <p:nvPr/>
        </p:nvSpPr>
        <p:spPr>
          <a:xfrm>
            <a:off x="5667240" y="3000240"/>
            <a:ext cx="705960" cy="49176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158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3802048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Horizontal)">
                                      <p:cBhvr additive="repl">
                                        <p:cTn id="19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0" y="477672"/>
            <a:ext cx="10960552" cy="11870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и неналоговых доходов бюджета Затеихинского сельского поселения на 2017 – 2019 годы</a:t>
            </a:r>
            <a:endParaRPr lang="ru-RU" b="1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353448"/>
              </p:ext>
            </p:extLst>
          </p:nvPr>
        </p:nvGraphicFramePr>
        <p:xfrm>
          <a:off x="359508" y="2398225"/>
          <a:ext cx="11582399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484"/>
                <a:gridCol w="2813449"/>
                <a:gridCol w="2887005"/>
                <a:gridCol w="26394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</a:t>
                      </a:r>
                      <a:r>
                        <a:rPr lang="ru-RU" dirty="0" smtClean="0"/>
                        <a:t>.,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dirty="0" smtClean="0"/>
                        <a:t>.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2018г., тыс.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2019г., тыс.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сдачи в аренду имущества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65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1632000" y="189000"/>
            <a:ext cx="8786520" cy="647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2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just">
              <a:lnSpc>
                <a:spcPct val="100000"/>
              </a:lnSpc>
            </a:pPr>
            <a:endParaRPr lang="ru-RU" sz="2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91" name="CustomShape 2"/>
          <p:cNvSpPr/>
          <p:nvPr/>
        </p:nvSpPr>
        <p:spPr>
          <a:xfrm>
            <a:off x="3524160" y="142920"/>
            <a:ext cx="4857480" cy="428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Межбюджетные трансферты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3"/>
          <p:cNvSpPr/>
          <p:nvPr/>
        </p:nvSpPr>
        <p:spPr>
          <a:xfrm>
            <a:off x="1881120" y="1643040"/>
            <a:ext cx="1856880" cy="477576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93" name="CustomShape 4"/>
          <p:cNvSpPr/>
          <p:nvPr/>
        </p:nvSpPr>
        <p:spPr>
          <a:xfrm>
            <a:off x="4701360" y="1643040"/>
            <a:ext cx="2163464" cy="479592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95" name="CustomShape 6"/>
          <p:cNvSpPr/>
          <p:nvPr/>
        </p:nvSpPr>
        <p:spPr>
          <a:xfrm>
            <a:off x="2208360" y="1413000"/>
            <a:ext cx="1942920" cy="2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7"/>
          <p:cNvSpPr/>
          <p:nvPr/>
        </p:nvSpPr>
        <p:spPr>
          <a:xfrm>
            <a:off x="1952760" y="1785960"/>
            <a:ext cx="1714320" cy="249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Дотации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8"/>
          <p:cNvSpPr/>
          <p:nvPr/>
        </p:nvSpPr>
        <p:spPr>
          <a:xfrm>
            <a:off x="4701360" y="1785960"/>
            <a:ext cx="2163464" cy="420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Субвенции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Line 9"/>
          <p:cNvSpPr/>
          <p:nvPr/>
        </p:nvSpPr>
        <p:spPr>
          <a:xfrm flipH="1">
            <a:off x="2595360" y="1285560"/>
            <a:ext cx="428760" cy="357480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Line 10"/>
          <p:cNvSpPr/>
          <p:nvPr/>
        </p:nvSpPr>
        <p:spPr>
          <a:xfrm>
            <a:off x="5773440" y="1190160"/>
            <a:ext cx="0" cy="381240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Line 11"/>
          <p:cNvSpPr/>
          <p:nvPr/>
        </p:nvSpPr>
        <p:spPr>
          <a:xfrm>
            <a:off x="7724633" y="1147320"/>
            <a:ext cx="657007" cy="424080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12"/>
          <p:cNvSpPr/>
          <p:nvPr/>
        </p:nvSpPr>
        <p:spPr>
          <a:xfrm>
            <a:off x="7414904" y="1643040"/>
            <a:ext cx="2432656" cy="478584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403" name="CustomShape 14"/>
          <p:cNvSpPr/>
          <p:nvPr/>
        </p:nvSpPr>
        <p:spPr>
          <a:xfrm>
            <a:off x="7414904" y="1714320"/>
            <a:ext cx="2432656" cy="283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Иные межбюджетные трансферты</a:t>
            </a:r>
            <a:r>
              <a:rPr lang="ru-RU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бюджетные средства, предоставляемые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15"/>
          <p:cNvSpPr/>
          <p:nvPr/>
        </p:nvSpPr>
        <p:spPr>
          <a:xfrm>
            <a:off x="6310200" y="1785960"/>
            <a:ext cx="1928520" cy="35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16"/>
          <p:cNvSpPr/>
          <p:nvPr/>
        </p:nvSpPr>
        <p:spPr>
          <a:xfrm>
            <a:off x="2309880" y="571320"/>
            <a:ext cx="714348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Межбюджетные трансферты (безвозмездные поступления)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-</a:t>
            </a: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2575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0376"/>
            <a:ext cx="11162974" cy="14800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 в бюджет </a:t>
            </a: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атеихинского сельского поселения </a:t>
            </a:r>
            <a:b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2017 – 2019 годы</a:t>
            </a:r>
            <a:endParaRPr lang="ru-RU" b="1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7033886"/>
              </p:ext>
            </p:extLst>
          </p:nvPr>
        </p:nvGraphicFramePr>
        <p:xfrm>
          <a:off x="406400" y="2140317"/>
          <a:ext cx="11582399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4037"/>
                <a:gridCol w="1710136"/>
                <a:gridCol w="1599804"/>
                <a:gridCol w="17384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2017г., тыс.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2018г., тыс.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2019г., тыс.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поселений на выравнивание бюджетной обеспеченности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3742,1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3739,8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поселений на осуществление первичного воинского учета, на территориях, где отсутствуют военные комиссариаты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4278,5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4053,9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3972,8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52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2595360" y="142920"/>
            <a:ext cx="6698765" cy="105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Расходы</a:t>
            </a: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40" name="Содержимое 3"/>
          <p:cNvPicPr/>
          <p:nvPr/>
        </p:nvPicPr>
        <p:blipFill>
          <a:blip r:embed="rId2"/>
          <a:stretch/>
        </p:blipFill>
        <p:spPr>
          <a:xfrm>
            <a:off x="3381240" y="1500120"/>
            <a:ext cx="5394960" cy="3588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739369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2"/>
          <p:cNvSpPr txBox="1"/>
          <p:nvPr/>
        </p:nvSpPr>
        <p:spPr>
          <a:xfrm>
            <a:off x="1952760" y="428760"/>
            <a:ext cx="8500680" cy="55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5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5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5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5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6" name="TextShape 3"/>
          <p:cNvSpPr txBox="1"/>
          <p:nvPr/>
        </p:nvSpPr>
        <p:spPr>
          <a:xfrm>
            <a:off x="1952760" y="1143000"/>
            <a:ext cx="8229240" cy="65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Constantia"/>
              </a:rPr>
              <a:t>Расходы бюджета сельского поселения – денежные средства, направляемые на </a:t>
            </a: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</a:t>
            </a: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Constantia"/>
              </a:rPr>
              <a:t> обеспечение задач и функций государства и местного самоуправления. </a:t>
            </a:r>
            <a:endParaRPr lang="ru-RU" sz="1400" spc="-1" dirty="0"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27" name="Line 4"/>
          <p:cNvSpPr/>
          <p:nvPr/>
        </p:nvSpPr>
        <p:spPr>
          <a:xfrm>
            <a:off x="1809480" y="1000080"/>
            <a:ext cx="8496360" cy="36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5"/>
          <p:cNvSpPr/>
          <p:nvPr/>
        </p:nvSpPr>
        <p:spPr>
          <a:xfrm>
            <a:off x="4953000" y="1857240"/>
            <a:ext cx="2161080" cy="1096560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Классификация расходов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 признакам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CustomShape 6"/>
          <p:cNvSpPr/>
          <p:nvPr/>
        </p:nvSpPr>
        <p:spPr>
          <a:xfrm>
            <a:off x="1952760" y="3571920"/>
            <a:ext cx="2585880" cy="2612520"/>
          </a:xfrm>
          <a:prstGeom prst="rect">
            <a:avLst/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Функциональная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CustomShape 7"/>
          <p:cNvSpPr/>
          <p:nvPr/>
        </p:nvSpPr>
        <p:spPr>
          <a:xfrm>
            <a:off x="4738800" y="3643200"/>
            <a:ext cx="2642760" cy="2928600"/>
          </a:xfrm>
          <a:prstGeom prst="rect">
            <a:avLst/>
          </a:prstGeom>
          <a:solidFill>
            <a:srgbClr val="FFFF99"/>
          </a:solidFill>
          <a:ln w="1908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Ведомственная 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классификация расходов бюджета 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8"/>
          <p:cNvSpPr/>
          <p:nvPr/>
        </p:nvSpPr>
        <p:spPr>
          <a:xfrm>
            <a:off x="7524840" y="3571919"/>
            <a:ext cx="2868840" cy="2787937"/>
          </a:xfrm>
          <a:prstGeom prst="rect">
            <a:avLst/>
          </a:prstGeom>
          <a:solidFill>
            <a:srgbClr val="3366FF"/>
          </a:solidFill>
          <a:ln w="1908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Экономическая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CustomShape 9"/>
          <p:cNvSpPr/>
          <p:nvPr/>
        </p:nvSpPr>
        <p:spPr>
          <a:xfrm rot="7897200">
            <a:off x="3129600" y="2394360"/>
            <a:ext cx="1611000" cy="81432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10"/>
          <p:cNvSpPr/>
          <p:nvPr/>
        </p:nvSpPr>
        <p:spPr>
          <a:xfrm rot="2313000">
            <a:off x="7257720" y="2566080"/>
            <a:ext cx="1570680" cy="60912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8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11"/>
          <p:cNvSpPr/>
          <p:nvPr/>
        </p:nvSpPr>
        <p:spPr>
          <a:xfrm>
            <a:off x="5667240" y="3071880"/>
            <a:ext cx="707400" cy="49176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1584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39941199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20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2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2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0" y="457199"/>
            <a:ext cx="11582400" cy="11254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сельского поселения на 2017 – 2019 годы</a:t>
            </a:r>
            <a:endParaRPr lang="ru-RU" b="1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0232566"/>
              </p:ext>
            </p:extLst>
          </p:nvPr>
        </p:nvGraphicFramePr>
        <p:xfrm>
          <a:off x="406400" y="2105147"/>
          <a:ext cx="115823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0482"/>
                <a:gridCol w="1765302"/>
                <a:gridCol w="1765302"/>
                <a:gridCol w="15913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2017г., тыс.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2018г., тыс.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2019г., тыс.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коммунальное хозяйство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1270,1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1161,7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кинематография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1077,3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4660,5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4410,9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4329,8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27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859809" y="188640"/>
            <a:ext cx="10699145" cy="1040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82960" algn="ctr"/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Бюджет </a:t>
            </a: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Затеихинского </a:t>
            </a:r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 формируется в рамках   муниципальных программ </a:t>
            </a:r>
            <a:endParaRPr lang="ru-RU" b="1" u="sng" spc="-1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65760" indent="-282960" algn="ctr"/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 </a:t>
            </a: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непрограммных </a:t>
            </a:r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направлений деятельности.</a:t>
            </a:r>
            <a:endParaRPr lang="ru-RU" sz="36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algn="ctr"/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</a:t>
            </a:r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2017 году планируется реализация </a:t>
            </a: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четырех </a:t>
            </a:r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муниципальных программ:</a:t>
            </a:r>
            <a:endParaRPr lang="ru-RU" sz="32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graphicFrame>
        <p:nvGraphicFramePr>
          <p:cNvPr id="142" name="Table 2"/>
          <p:cNvGraphicFramePr/>
          <p:nvPr>
            <p:extLst>
              <p:ext uri="{D42A27DB-BD31-4B8C-83A1-F6EECF244321}">
                <p14:modId xmlns:p14="http://schemas.microsoft.com/office/powerpoint/2010/main" xmlns="" val="3594937443"/>
              </p:ext>
            </p:extLst>
          </p:nvPr>
        </p:nvGraphicFramePr>
        <p:xfrm>
          <a:off x="982640" y="1700640"/>
          <a:ext cx="8789158" cy="2475480"/>
        </p:xfrm>
        <a:graphic>
          <a:graphicData uri="http://schemas.openxmlformats.org/drawingml/2006/table">
            <a:tbl>
              <a:tblPr/>
              <a:tblGrid>
                <a:gridCol w="6419072"/>
                <a:gridCol w="2370086"/>
              </a:tblGrid>
              <a:tr h="405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Сумма,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тыс. руб.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Муниципальная программа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«Ремонт</a:t>
                      </a:r>
                      <a:r>
                        <a:rPr lang="ru-RU" sz="14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и содержание автомобильных дорог общего пользования в границах населенных пунктов </a:t>
                      </a:r>
                      <a:r>
                        <a:rPr lang="ru-RU" sz="14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Затеихинского сельского </a:t>
                      </a:r>
                      <a:r>
                        <a:rPr lang="ru-RU" sz="14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поселения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253,1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Муниципальная  программа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«Благоустройство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Затеихинского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сельского поселения Пучежского муниципального района»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1264,1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Муниципальная программа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«Развитие физической культуры и спорта в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Затеихинском сельском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поселении»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Муниципальная программа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«Забота и внимание»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</a:tr>
            </a:tbl>
          </a:graphicData>
        </a:graphic>
      </p:graphicFrame>
      <p:sp>
        <p:nvSpPr>
          <p:cNvPr id="143" name="CustomShape 3"/>
          <p:cNvSpPr/>
          <p:nvPr/>
        </p:nvSpPr>
        <p:spPr>
          <a:xfrm>
            <a:off x="859809" y="4667534"/>
            <a:ext cx="9807831" cy="11245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Непрограммные направления расходов составляют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3 113,3 тыс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рублей или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66,8% 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 общего объема расходов бюджета.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0335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extShape 1"/>
          <p:cNvSpPr txBox="1"/>
          <p:nvPr/>
        </p:nvSpPr>
        <p:spPr>
          <a:xfrm>
            <a:off x="1998840" y="147600"/>
            <a:ext cx="8229240" cy="493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4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TextShape 2"/>
          <p:cNvSpPr txBox="1"/>
          <p:nvPr/>
        </p:nvSpPr>
        <p:spPr>
          <a:xfrm>
            <a:off x="1228299" y="5133238"/>
            <a:ext cx="8725101" cy="108144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2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Бюджет </a:t>
            </a:r>
            <a:r>
              <a:rPr lang="ru-RU" sz="2000" spc="-1" dirty="0" smtClean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Затеихинского </a:t>
            </a:r>
            <a:r>
              <a:rPr lang="ru-RU" sz="2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 </a:t>
            </a:r>
            <a:r>
              <a:rPr lang="ru-RU" sz="2000" spc="-1" dirty="0" smtClean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</a:t>
            </a:r>
            <a:r>
              <a:rPr lang="ru-RU" sz="2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2017 год и плановый период 2018 и 2019 годов планируется сбалансированным по доходам и расходам </a:t>
            </a:r>
            <a:endParaRPr lang="ru-RU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02" name="Line 3"/>
          <p:cNvSpPr/>
          <p:nvPr/>
        </p:nvSpPr>
        <p:spPr>
          <a:xfrm>
            <a:off x="1881120" y="627120"/>
            <a:ext cx="8453880" cy="4572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CustomShape 4"/>
          <p:cNvSpPr/>
          <p:nvPr/>
        </p:nvSpPr>
        <p:spPr>
          <a:xfrm>
            <a:off x="2595360" y="785880"/>
            <a:ext cx="7214760" cy="5043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финансирования дефицита бюджета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CustomShape 5"/>
          <p:cNvSpPr/>
          <p:nvPr/>
        </p:nvSpPr>
        <p:spPr>
          <a:xfrm>
            <a:off x="2238240" y="1857240"/>
            <a:ext cx="2468880" cy="1334880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кредиты,</a:t>
            </a: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полученные от бюджетов других уровней бюджетной системы РФ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CustomShape 6"/>
          <p:cNvSpPr/>
          <p:nvPr/>
        </p:nvSpPr>
        <p:spPr>
          <a:xfrm>
            <a:off x="5238840" y="1857240"/>
            <a:ext cx="1838520" cy="1356840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полученные от кредитных организаций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6" name="CustomShape 7"/>
          <p:cNvSpPr/>
          <p:nvPr/>
        </p:nvSpPr>
        <p:spPr>
          <a:xfrm>
            <a:off x="7881960" y="1928880"/>
            <a:ext cx="2425822" cy="1238040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остатков</a:t>
            </a:r>
            <a:r>
              <a:rPr lang="ru-RU" sz="1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на счетах по учету средств местного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7" name="Line 8"/>
          <p:cNvSpPr/>
          <p:nvPr/>
        </p:nvSpPr>
        <p:spPr>
          <a:xfrm>
            <a:off x="6096000" y="1285560"/>
            <a:ext cx="10080" cy="641520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Line 9"/>
          <p:cNvSpPr/>
          <p:nvPr/>
        </p:nvSpPr>
        <p:spPr>
          <a:xfrm flipH="1">
            <a:off x="3667080" y="1571400"/>
            <a:ext cx="222480" cy="285840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9" name="Line 10"/>
          <p:cNvSpPr/>
          <p:nvPr/>
        </p:nvSpPr>
        <p:spPr>
          <a:xfrm>
            <a:off x="8667480" y="1571400"/>
            <a:ext cx="428760" cy="357120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Line 11"/>
          <p:cNvSpPr/>
          <p:nvPr/>
        </p:nvSpPr>
        <p:spPr>
          <a:xfrm>
            <a:off x="3881280" y="1571400"/>
            <a:ext cx="4834440" cy="9720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Line 12"/>
          <p:cNvSpPr/>
          <p:nvPr/>
        </p:nvSpPr>
        <p:spPr>
          <a:xfrm>
            <a:off x="3452520" y="3500279"/>
            <a:ext cx="5845859" cy="74194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Line 13"/>
          <p:cNvSpPr/>
          <p:nvPr/>
        </p:nvSpPr>
        <p:spPr>
          <a:xfrm flipV="1">
            <a:off x="9357755" y="3158836"/>
            <a:ext cx="1" cy="451262"/>
          </a:xfrm>
          <a:prstGeom prst="line">
            <a:avLst/>
          </a:prstGeom>
          <a:ln w="15840">
            <a:solidFill>
              <a:srgbClr val="3366FF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3" name="CustomShape 14"/>
          <p:cNvSpPr/>
          <p:nvPr/>
        </p:nvSpPr>
        <p:spPr>
          <a:xfrm>
            <a:off x="5595960" y="3643200"/>
            <a:ext cx="2810160" cy="915480"/>
          </a:xfrm>
          <a:prstGeom prst="rect">
            <a:avLst/>
          </a:prstGeom>
          <a:solidFill>
            <a:srgbClr val="FFCCFF"/>
          </a:solidFill>
          <a:ln w="15840">
            <a:solidFill>
              <a:srgbClr val="FF99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совокупность долговых обязательств муниципального образования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" name="Line 15"/>
          <p:cNvSpPr/>
          <p:nvPr/>
        </p:nvSpPr>
        <p:spPr>
          <a:xfrm flipV="1">
            <a:off x="3452520" y="3143160"/>
            <a:ext cx="360" cy="360360"/>
          </a:xfrm>
          <a:prstGeom prst="line">
            <a:avLst/>
          </a:prstGeom>
          <a:ln w="15840">
            <a:solidFill>
              <a:srgbClr val="3366FF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30002167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20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2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2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2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6" dur="2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" dur="2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3" dur="2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7" dur="2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60"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4724400" y="457200"/>
            <a:ext cx="4648200" cy="1524000"/>
          </a:xfrm>
          <a:prstGeom prst="horizont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«Бюджет для граждан» - это информационный сборник, который познакомит население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поселения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с основным финансовым документом.</a:t>
            </a:r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4724400" y="1981200"/>
            <a:ext cx="4800600" cy="2743200"/>
          </a:xfrm>
          <a:prstGeom prst="horizont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 сборнике в доступной форме представлено описание доходов, расходов бюджета, объемы бюджетных ассигнований, направляемых на  финансирование мероприятий в социально-культурной и других сферах жизнедеятельности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поселения.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4800600" y="4572000"/>
            <a:ext cx="4876800" cy="2286000"/>
          </a:xfrm>
          <a:prstGeom prst="horizont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«Бюджет для граждан» нацелен на широкий круг пользователей – граждан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Затеихинского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сельского поселения,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интересы которых в той или иной мере затронуты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бюджетом сельского поселения.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9" name="AutoShape 7"/>
          <p:cNvSpPr>
            <a:spLocks noChangeArrowheads="1"/>
          </p:cNvSpPr>
          <p:nvPr/>
        </p:nvSpPr>
        <p:spPr bwMode="auto">
          <a:xfrm>
            <a:off x="1524000" y="1828800"/>
            <a:ext cx="2514600" cy="2971800"/>
          </a:xfrm>
          <a:prstGeom prst="vertic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ТАКОЕ                                      «БЮДЖЕТ ДЛЯ ГРАЖДАН»</a:t>
            </a:r>
          </a:p>
        </p:txBody>
      </p:sp>
    </p:spTree>
    <p:extLst>
      <p:ext uri="{BB962C8B-B14F-4D97-AF65-F5344CB8AC3E}">
        <p14:creationId xmlns:p14="http://schemas.microsoft.com/office/powerpoint/2010/main" xmlns="" val="30025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Shape 1"/>
          <p:cNvSpPr txBox="1"/>
          <p:nvPr/>
        </p:nvSpPr>
        <p:spPr>
          <a:xfrm>
            <a:off x="1602660" y="306414"/>
            <a:ext cx="9135678" cy="761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1900" b="1" spc="-97" dirty="0">
                <a:solidFill>
                  <a:srgbClr val="F3A447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lang="ru-RU" sz="2400" spc="-97" dirty="0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</a:t>
            </a:r>
            <a:r>
              <a:rPr lang="ru-RU" sz="24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  <a:r>
              <a:rPr lang="ru-RU" sz="24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spc="-97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17" name="Line 2"/>
          <p:cNvSpPr/>
          <p:nvPr/>
        </p:nvSpPr>
        <p:spPr>
          <a:xfrm flipV="1">
            <a:off x="1764120" y="761760"/>
            <a:ext cx="7674120" cy="180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8" name="Picture 229"/>
          <p:cNvPicPr/>
          <p:nvPr/>
        </p:nvPicPr>
        <p:blipFill>
          <a:blip r:embed="rId2"/>
          <a:stretch/>
        </p:blipFill>
        <p:spPr>
          <a:xfrm>
            <a:off x="7015827" y="3166606"/>
            <a:ext cx="3838680" cy="3142800"/>
          </a:xfrm>
          <a:prstGeom prst="rect">
            <a:avLst/>
          </a:prstGeom>
          <a:ln w="9360">
            <a:noFill/>
          </a:ln>
        </p:spPr>
      </p:pic>
      <p:pic>
        <p:nvPicPr>
          <p:cNvPr id="519" name="Picture 231"/>
          <p:cNvPicPr/>
          <p:nvPr/>
        </p:nvPicPr>
        <p:blipFill>
          <a:blip r:embed="rId3"/>
          <a:stretch/>
        </p:blipFill>
        <p:spPr>
          <a:xfrm>
            <a:off x="7813431" y="1105587"/>
            <a:ext cx="2199240" cy="1904760"/>
          </a:xfrm>
          <a:prstGeom prst="rect">
            <a:avLst/>
          </a:prstGeom>
          <a:ln w="9360">
            <a:noFill/>
          </a:ln>
        </p:spPr>
      </p:pic>
      <p:sp>
        <p:nvSpPr>
          <p:cNvPr id="520" name="CustomShape 3"/>
          <p:cNvSpPr/>
          <p:nvPr/>
        </p:nvSpPr>
        <p:spPr>
          <a:xfrm>
            <a:off x="930672" y="1068174"/>
            <a:ext cx="4924211" cy="3209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Согласно статье 9 проекта решения о бюджете </a:t>
            </a: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Затеихинского </a:t>
            </a:r>
            <a:r>
              <a:rPr lang="ru-RU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 </a:t>
            </a: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</a:t>
            </a:r>
            <a:r>
              <a:rPr lang="ru-RU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2017 год и плановый период 2018 и 2019 годов</a:t>
            </a:r>
            <a:endParaRPr lang="ru-RU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МУНИЦИПАЛЬНЫЙ ДОЛГ </a:t>
            </a:r>
            <a:endParaRPr lang="ru-RU" sz="2000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утвержден:</a:t>
            </a:r>
            <a:endParaRPr lang="ru-RU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CustomShape 4"/>
          <p:cNvSpPr/>
          <p:nvPr/>
        </p:nvSpPr>
        <p:spPr>
          <a:xfrm>
            <a:off x="2391334" y="2986902"/>
            <a:ext cx="3899113" cy="158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</a:t>
            </a:r>
            <a:r>
              <a:rPr lang="ru-RU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- на 2017 год в сумме 0,00 руб.;</a:t>
            </a:r>
          </a:p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- на 2018 год в сумме 0,00 руб.;</a:t>
            </a:r>
          </a:p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- на 2019 год в сумме 0,00 руб.</a:t>
            </a:r>
          </a:p>
        </p:txBody>
      </p:sp>
      <p:sp>
        <p:nvSpPr>
          <p:cNvPr id="522" name="CustomShape 5"/>
          <p:cNvSpPr/>
          <p:nvPr/>
        </p:nvSpPr>
        <p:spPr>
          <a:xfrm>
            <a:off x="2175943" y="4418539"/>
            <a:ext cx="3323629" cy="19233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Статья 9 «</a:t>
            </a:r>
            <a:r>
              <a:rPr lang="ru-RU" sz="1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Муниципальные </a:t>
            </a:r>
            <a:r>
              <a:rPr lang="ru-RU" sz="14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внутренние заимствования</a:t>
            </a:r>
            <a:r>
              <a:rPr lang="ru-RU" sz="1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, </a:t>
            </a:r>
            <a:r>
              <a:rPr lang="ru-RU" sz="14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внутренний муниципальный долг </a:t>
            </a:r>
            <a:r>
              <a:rPr lang="ru-RU" sz="14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Затеихинского </a:t>
            </a:r>
            <a:r>
              <a:rPr lang="ru-RU" sz="1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сельского поселения </a:t>
            </a:r>
            <a:r>
              <a:rPr lang="ru-RU" sz="14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и </a:t>
            </a:r>
            <a:r>
              <a:rPr lang="ru-RU" sz="1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расходы на его обслуживание» </a:t>
            </a:r>
            <a:endParaRPr lang="ru-RU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CustomShape 6"/>
          <p:cNvSpPr/>
          <p:nvPr/>
        </p:nvSpPr>
        <p:spPr>
          <a:xfrm rot="19818000">
            <a:off x="8930529" y="4189099"/>
            <a:ext cx="1177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5D5D5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ДОЛГ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8791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5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9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0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520">
                                            <p:txEl>
                                              <p:charRg st="0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204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520">
                                            <p:txEl>
                                              <p:charRg st="204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204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2000"/>
                                        <p:tgtEl>
                                          <p:spTgt spid="520">
                                            <p:txEl>
                                              <p:charRg st="204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Shape 1"/>
          <p:cNvSpPr txBox="1"/>
          <p:nvPr/>
        </p:nvSpPr>
        <p:spPr>
          <a:xfrm>
            <a:off x="1965278" y="395785"/>
            <a:ext cx="8216722" cy="9372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8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жителям </a:t>
            </a:r>
            <a:endParaRPr lang="ru-RU" sz="2800" b="1" spc="-97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8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TextShape 2"/>
          <p:cNvSpPr txBox="1"/>
          <p:nvPr/>
        </p:nvSpPr>
        <p:spPr>
          <a:xfrm>
            <a:off x="1809839" y="1571759"/>
            <a:ext cx="9244847" cy="51019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и гости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поселения!</a:t>
            </a:r>
            <a:endParaRPr lang="ru-RU" sz="2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2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 на то, что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на 2017 год и плановый период 2018 и 2019 годов составлен по решению </a:t>
            </a:r>
            <a:r>
              <a:rPr lang="ru-RU" sz="2400" b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2400" b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и плановый период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2018 и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годов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ознакомительный и осведомительный характер. </a:t>
            </a:r>
            <a:endParaRPr lang="ru-RU" sz="2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 решением Совета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и плановый период 2018 и 2019 годов», а так же с последующими внесенными изменениями в данное решение, можно ознакомится на официальном сайте Администрации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://adm-zateikhinskogo.ru/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Line 3"/>
          <p:cNvSpPr/>
          <p:nvPr/>
        </p:nvSpPr>
        <p:spPr>
          <a:xfrm>
            <a:off x="1809480" y="1428480"/>
            <a:ext cx="8496360" cy="36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22852026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0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525">
                                            <p:txEl>
                                              <p:charRg st="0" end="6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525">
                                            <p:txEl>
                                              <p:charRg st="0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525">
                                            <p:txEl>
                                              <p:charRg st="0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300"/>
                            </p:stCondLst>
                            <p:childTnLst>
                              <p:par>
                                <p:cTn id="19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3900"/>
                            </p:stCondLst>
                            <p:childTnLst>
                              <p:par>
                                <p:cTn id="25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796" y="633046"/>
            <a:ext cx="8386898" cy="5327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дрес: Ивановская область, Пучежский район,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д.Затеиха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Лухская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д.21А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(49345)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2-53-22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8 (49345)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2-53-34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adm.zateikhinskogo.s.p@yandex.ru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http://adm-zateikhinskogo.ru/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4230721" y="4770858"/>
            <a:ext cx="5039280" cy="17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5400" spc="-1" dirty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Спасибо </a:t>
            </a:r>
            <a:endParaRPr lang="ru-RU" spc="-1" dirty="0">
              <a:solidFill>
                <a:schemeClr val="bg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spc="-1" dirty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за внимание!!!</a:t>
            </a:r>
            <a:endParaRPr lang="ru-RU" spc="-1" dirty="0">
              <a:solidFill>
                <a:schemeClr val="bg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1"/>
          <p:cNvSpPr/>
          <p:nvPr/>
        </p:nvSpPr>
        <p:spPr>
          <a:xfrm>
            <a:off x="3328043" y="2660704"/>
            <a:ext cx="5039280" cy="17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4333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1952760" y="214200"/>
            <a:ext cx="8229240" cy="933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30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3121320" y="1433520"/>
            <a:ext cx="592668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является налогоплательщиком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налогов, которые он уплачивает, поступает 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1907760" y="2879280"/>
            <a:ext cx="2147040" cy="118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слушаниях по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7" name="Picture 67"/>
          <p:cNvPicPr/>
          <p:nvPr/>
        </p:nvPicPr>
        <p:blipFill>
          <a:blip r:embed="rId2"/>
          <a:stretch/>
        </p:blipFill>
        <p:spPr>
          <a:xfrm>
            <a:off x="5167200" y="3214800"/>
            <a:ext cx="1424160" cy="1476000"/>
          </a:xfrm>
          <a:prstGeom prst="rect">
            <a:avLst/>
          </a:prstGeom>
          <a:ln w="9360">
            <a:noFill/>
          </a:ln>
        </p:spPr>
      </p:pic>
      <p:sp>
        <p:nvSpPr>
          <p:cNvPr id="268" name="CustomShape 4"/>
          <p:cNvSpPr/>
          <p:nvPr/>
        </p:nvSpPr>
        <p:spPr>
          <a:xfrm>
            <a:off x="1524000" y="1951200"/>
            <a:ext cx="184320" cy="36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1525440" y="2792520"/>
            <a:ext cx="181080" cy="63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7"/>
          <p:cNvSpPr/>
          <p:nvPr/>
        </p:nvSpPr>
        <p:spPr>
          <a:xfrm>
            <a:off x="7611240" y="3219480"/>
            <a:ext cx="271080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публичных
слушаниях по
исполнению бюджета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2" name="CustomShape 8"/>
          <p:cNvSpPr/>
          <p:nvPr/>
        </p:nvSpPr>
        <p:spPr>
          <a:xfrm>
            <a:off x="1881120" y="5297400"/>
            <a:ext cx="8475840" cy="118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как получатель социальных гарантий и муниципальных услуг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образования, культуры, физической культуры и спорта, ЖКХ и других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CustomShape 9"/>
          <p:cNvSpPr/>
          <p:nvPr/>
        </p:nvSpPr>
        <p:spPr>
          <a:xfrm>
            <a:off x="6738960" y="3429000"/>
            <a:ext cx="713880" cy="713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0"/>
          <p:cNvSpPr/>
          <p:nvPr/>
        </p:nvSpPr>
        <p:spPr>
          <a:xfrm rot="5400000">
            <a:off x="5453400" y="4786200"/>
            <a:ext cx="713880" cy="713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1"/>
          <p:cNvSpPr/>
          <p:nvPr/>
        </p:nvSpPr>
        <p:spPr>
          <a:xfrm rot="16200000">
            <a:off x="5524320" y="2358000"/>
            <a:ext cx="713880" cy="713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12"/>
          <p:cNvSpPr/>
          <p:nvPr/>
        </p:nvSpPr>
        <p:spPr>
          <a:xfrm rot="10800000">
            <a:off x="4394578" y="3501720"/>
            <a:ext cx="772621" cy="663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Line 13"/>
          <p:cNvSpPr/>
          <p:nvPr/>
        </p:nvSpPr>
        <p:spPr>
          <a:xfrm>
            <a:off x="1809480" y="1214280"/>
            <a:ext cx="8496360" cy="36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21428789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801504" y="413460"/>
            <a:ext cx="8258971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3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термины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801504" y="1214280"/>
            <a:ext cx="8191496" cy="1612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82960" algn="just"/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Бюджет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/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96" name="Рисунок 3"/>
          <p:cNvPicPr/>
          <p:nvPr/>
        </p:nvPicPr>
        <p:blipFill>
          <a:blip r:embed="rId2"/>
          <a:stretch/>
        </p:blipFill>
        <p:spPr>
          <a:xfrm>
            <a:off x="3952920" y="3143160"/>
            <a:ext cx="4500360" cy="2999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64745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2166960" y="500040"/>
            <a:ext cx="818352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3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Основные понятия и термины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6524760" y="3286080"/>
            <a:ext cx="2482560" cy="639360"/>
          </a:xfrm>
          <a:custGeom>
            <a:avLst/>
            <a:gdLst/>
            <a:ahLst/>
            <a:cxnLst/>
            <a:rect l="l" t="t" r="r" b="b"/>
            <a:pathLst>
              <a:path w="2923331" h="699462">
                <a:moveTo>
                  <a:pt x="0" y="0"/>
                </a:moveTo>
                <a:lnTo>
                  <a:pt x="0" y="477887"/>
                </a:lnTo>
                <a:lnTo>
                  <a:pt x="2923331" y="477887"/>
                </a:lnTo>
                <a:lnTo>
                  <a:pt x="2923331" y="699462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2023550" y="3403311"/>
            <a:ext cx="77400" cy="669600"/>
          </a:xfrm>
          <a:custGeom>
            <a:avLst/>
            <a:gdLst/>
            <a:ahLst/>
            <a:cxnLst/>
            <a:rect l="l" t="t" r="r" b="b"/>
            <a:pathLst>
              <a:path w="765" h="732815">
                <a:moveTo>
                  <a:pt x="46485" y="0"/>
                </a:moveTo>
                <a:lnTo>
                  <a:pt x="46485" y="511240"/>
                </a:lnTo>
                <a:lnTo>
                  <a:pt x="45720" y="511240"/>
                </a:lnTo>
                <a:lnTo>
                  <a:pt x="45720" y="732815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0" name="CustomShape 4"/>
          <p:cNvSpPr/>
          <p:nvPr/>
        </p:nvSpPr>
        <p:spPr>
          <a:xfrm>
            <a:off x="3601200" y="3286080"/>
            <a:ext cx="2482560" cy="635760"/>
          </a:xfrm>
          <a:custGeom>
            <a:avLst/>
            <a:gdLst/>
            <a:ahLst/>
            <a:cxnLst/>
            <a:rect l="l" t="t" r="r" b="b"/>
            <a:pathLst>
              <a:path w="2923331" h="695620">
                <a:moveTo>
                  <a:pt x="2923331" y="0"/>
                </a:moveTo>
                <a:lnTo>
                  <a:pt x="2923331" y="474044"/>
                </a:lnTo>
                <a:lnTo>
                  <a:pt x="0" y="474044"/>
                </a:lnTo>
                <a:lnTo>
                  <a:pt x="0" y="69562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1" name="CustomShape 5"/>
          <p:cNvSpPr/>
          <p:nvPr/>
        </p:nvSpPr>
        <p:spPr>
          <a:xfrm>
            <a:off x="5328840" y="1767240"/>
            <a:ext cx="2031120" cy="138852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2" name="CustomShape 6"/>
          <p:cNvSpPr/>
          <p:nvPr/>
        </p:nvSpPr>
        <p:spPr>
          <a:xfrm>
            <a:off x="5594520" y="2019960"/>
            <a:ext cx="2031120" cy="138852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3" name="CustomShape 7"/>
          <p:cNvSpPr/>
          <p:nvPr/>
        </p:nvSpPr>
        <p:spPr>
          <a:xfrm>
            <a:off x="5632320" y="2060640"/>
            <a:ext cx="195552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являются </a:t>
            </a: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CustomShape 8"/>
          <p:cNvSpPr/>
          <p:nvPr/>
        </p:nvSpPr>
        <p:spPr>
          <a:xfrm>
            <a:off x="2405280" y="3981600"/>
            <a:ext cx="2031120" cy="138852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5" name="CustomShape 9"/>
          <p:cNvSpPr/>
          <p:nvPr/>
        </p:nvSpPr>
        <p:spPr>
          <a:xfrm>
            <a:off x="2671320" y="4234320"/>
            <a:ext cx="2031120" cy="138852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6" name="CustomShape 10"/>
          <p:cNvSpPr/>
          <p:nvPr/>
        </p:nvSpPr>
        <p:spPr>
          <a:xfrm>
            <a:off x="2708760" y="4275000"/>
            <a:ext cx="195552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(часть доходов граждан и организаций, которые они обязаны платить государству)</a:t>
            </a:r>
          </a:p>
        </p:txBody>
      </p:sp>
      <p:sp>
        <p:nvSpPr>
          <p:cNvPr id="107" name="CustomShape 11"/>
          <p:cNvSpPr/>
          <p:nvPr/>
        </p:nvSpPr>
        <p:spPr>
          <a:xfrm>
            <a:off x="5328120" y="4019040"/>
            <a:ext cx="2031120" cy="138852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8" name="CustomShape 12"/>
          <p:cNvSpPr/>
          <p:nvPr/>
        </p:nvSpPr>
        <p:spPr>
          <a:xfrm>
            <a:off x="5593800" y="4271400"/>
            <a:ext cx="2240640" cy="165744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9" name="CustomShape 13"/>
          <p:cNvSpPr/>
          <p:nvPr/>
        </p:nvSpPr>
        <p:spPr>
          <a:xfrm>
            <a:off x="5635560" y="4320000"/>
            <a:ext cx="2157120" cy="156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(платежи в виде штрафов, санкций за нарушение законодательства, платежи за пользование имуществом государства, средства самообложения граждан)</a:t>
            </a:r>
          </a:p>
        </p:txBody>
      </p:sp>
      <p:sp>
        <p:nvSpPr>
          <p:cNvPr id="110" name="CustomShape 14"/>
          <p:cNvSpPr/>
          <p:nvPr/>
        </p:nvSpPr>
        <p:spPr>
          <a:xfrm>
            <a:off x="8252040" y="3985560"/>
            <a:ext cx="2031120" cy="126216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11" name="CustomShape 15"/>
          <p:cNvSpPr/>
          <p:nvPr/>
        </p:nvSpPr>
        <p:spPr>
          <a:xfrm>
            <a:off x="8406120" y="4237920"/>
            <a:ext cx="2142720" cy="154800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2" name="CustomShape 16"/>
          <p:cNvSpPr/>
          <p:nvPr/>
        </p:nvSpPr>
        <p:spPr>
          <a:xfrm>
            <a:off x="8442480" y="4283280"/>
            <a:ext cx="2070360" cy="14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(средства, которые поступают в бюджет безвозмездно из других бюджетов, а также от юридических и физических лиц)</a:t>
            </a:r>
          </a:p>
        </p:txBody>
      </p:sp>
    </p:spTree>
    <p:extLst>
      <p:ext uri="{BB962C8B-B14F-4D97-AF65-F5344CB8AC3E}">
        <p14:creationId xmlns:p14="http://schemas.microsoft.com/office/powerpoint/2010/main" xmlns="" val="28195031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473958" y="457200"/>
            <a:ext cx="9050541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3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термины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6" name="Содержимое 3"/>
          <p:cNvPicPr/>
          <p:nvPr/>
        </p:nvPicPr>
        <p:blipFill>
          <a:blip r:embed="rId2"/>
          <a:stretch/>
        </p:blipFill>
        <p:spPr>
          <a:xfrm>
            <a:off x="4873358" y="1709825"/>
            <a:ext cx="2822040" cy="172080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8762314" y="1718806"/>
            <a:ext cx="2280061" cy="2013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Если расходная часть бюджета превышает доходную, то бюджет формируется 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ДЕФИЦИТОМ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1873409" y="1796675"/>
            <a:ext cx="2256312" cy="174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/>
          <p:nvPr/>
        </p:nvPicPr>
        <p:blipFill>
          <a:blip r:embed="rId3"/>
          <a:stretch/>
        </p:blipFill>
        <p:spPr>
          <a:xfrm>
            <a:off x="5127609" y="3644874"/>
            <a:ext cx="2503800" cy="2857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71320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2024040" y="1571760"/>
            <a:ext cx="2600640" cy="87372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Показатели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4820160" y="4986720"/>
            <a:ext cx="1563480" cy="746280"/>
          </a:xfrm>
          <a:prstGeom prst="roundRect">
            <a:avLst>
              <a:gd name="adj" fmla="val 50000"/>
            </a:avLst>
          </a:prstGeom>
          <a:blipFill>
            <a:blip r:embed="rId2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4"/>
          <p:cNvSpPr/>
          <p:nvPr/>
        </p:nvSpPr>
        <p:spPr>
          <a:xfrm>
            <a:off x="1982640" y="2759760"/>
            <a:ext cx="2600640" cy="639000"/>
          </a:xfrm>
          <a:prstGeom prst="rect">
            <a:avLst/>
          </a:prstGeom>
          <a:blipFill>
            <a:blip r:embed="rId3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Доходы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тыс. рублей.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5"/>
          <p:cNvSpPr/>
          <p:nvPr/>
        </p:nvSpPr>
        <p:spPr>
          <a:xfrm>
            <a:off x="1982640" y="3717000"/>
            <a:ext cx="2600640" cy="639000"/>
          </a:xfrm>
          <a:prstGeom prst="rect">
            <a:avLst/>
          </a:prstGeom>
          <a:blipFill>
            <a:blip r:embed="rId3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Расходы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тыс. рублей.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6"/>
          <p:cNvSpPr/>
          <p:nvPr/>
        </p:nvSpPr>
        <p:spPr>
          <a:xfrm>
            <a:off x="1982640" y="4986720"/>
            <a:ext cx="2600640" cy="577080"/>
          </a:xfrm>
          <a:prstGeom prst="rect">
            <a:avLst/>
          </a:prstGeom>
          <a:blipFill>
            <a:blip r:embed="rId3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Дефицит(-), Профицит(+),                 тыс. рублей.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7"/>
          <p:cNvSpPr/>
          <p:nvPr/>
        </p:nvSpPr>
        <p:spPr>
          <a:xfrm flipH="1">
            <a:off x="4819440" y="2759760"/>
            <a:ext cx="156348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4 660,5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тыс. рублей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8"/>
          <p:cNvSpPr/>
          <p:nvPr/>
        </p:nvSpPr>
        <p:spPr>
          <a:xfrm flipH="1">
            <a:off x="4819440" y="3731040"/>
            <a:ext cx="156348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4 660,5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тыс. рублей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9"/>
          <p:cNvSpPr/>
          <p:nvPr/>
        </p:nvSpPr>
        <p:spPr>
          <a:xfrm>
            <a:off x="4821601" y="1604723"/>
            <a:ext cx="1562040" cy="87372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2017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10"/>
          <p:cNvSpPr/>
          <p:nvPr/>
        </p:nvSpPr>
        <p:spPr>
          <a:xfrm>
            <a:off x="6739680" y="1593000"/>
            <a:ext cx="1371960" cy="87372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2018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11"/>
          <p:cNvSpPr/>
          <p:nvPr/>
        </p:nvSpPr>
        <p:spPr>
          <a:xfrm>
            <a:off x="8328360" y="1593000"/>
            <a:ext cx="1379880" cy="87372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2019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12"/>
          <p:cNvSpPr/>
          <p:nvPr/>
        </p:nvSpPr>
        <p:spPr>
          <a:xfrm flipH="1">
            <a:off x="8356800" y="2759760"/>
            <a:ext cx="156348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4 329,8 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рублей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13"/>
          <p:cNvSpPr/>
          <p:nvPr/>
        </p:nvSpPr>
        <p:spPr>
          <a:xfrm flipH="1">
            <a:off x="6643200" y="2759760"/>
            <a:ext cx="146772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4 410,9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рублей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14"/>
          <p:cNvSpPr/>
          <p:nvPr/>
        </p:nvSpPr>
        <p:spPr>
          <a:xfrm flipH="1">
            <a:off x="6547800" y="3717000"/>
            <a:ext cx="156348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4 410,9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тыс. рублей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15"/>
          <p:cNvSpPr/>
          <p:nvPr/>
        </p:nvSpPr>
        <p:spPr>
          <a:xfrm flipH="1">
            <a:off x="8357520" y="3731040"/>
            <a:ext cx="153432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4 329,8 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тыс. рублей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16"/>
          <p:cNvSpPr/>
          <p:nvPr/>
        </p:nvSpPr>
        <p:spPr>
          <a:xfrm>
            <a:off x="6548520" y="4986720"/>
            <a:ext cx="1597320" cy="746280"/>
          </a:xfrm>
          <a:prstGeom prst="roundRect">
            <a:avLst>
              <a:gd name="adj" fmla="val 50000"/>
            </a:avLst>
          </a:prstGeom>
          <a:blipFill>
            <a:blip r:embed="rId2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17"/>
          <p:cNvSpPr/>
          <p:nvPr/>
        </p:nvSpPr>
        <p:spPr>
          <a:xfrm>
            <a:off x="8285520" y="4956480"/>
            <a:ext cx="1678320" cy="746280"/>
          </a:xfrm>
          <a:prstGeom prst="roundRect">
            <a:avLst>
              <a:gd name="adj" fmla="val 50000"/>
            </a:avLst>
          </a:prstGeom>
          <a:blipFill>
            <a:blip r:embed="rId2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18"/>
          <p:cNvSpPr/>
          <p:nvPr/>
        </p:nvSpPr>
        <p:spPr>
          <a:xfrm>
            <a:off x="2036704" y="145163"/>
            <a:ext cx="80006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</a:t>
            </a:r>
            <a:r>
              <a:rPr lang="ru-RU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0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endParaRPr lang="ru-RU" sz="2000" b="1" spc="-1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2017 – 2019 годы</a:t>
            </a:r>
            <a:endParaRPr lang="ru-RU" sz="20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" name="Line 19"/>
          <p:cNvSpPr/>
          <p:nvPr/>
        </p:nvSpPr>
        <p:spPr>
          <a:xfrm>
            <a:off x="1952400" y="1214280"/>
            <a:ext cx="8496360" cy="36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17171866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1919640" y="359820"/>
            <a:ext cx="8229240" cy="49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8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1919640" y="981000"/>
            <a:ext cx="8424000" cy="66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8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3792360" y="1700280"/>
            <a:ext cx="468144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1993080" y="2852640"/>
            <a:ext cx="1366920" cy="1439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проекта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3575640" y="2852640"/>
            <a:ext cx="1510560" cy="1439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проекта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5303280" y="2852640"/>
            <a:ext cx="1513440" cy="1439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3. Утверждение проекта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CustomShape 7"/>
          <p:cNvSpPr/>
          <p:nvPr/>
        </p:nvSpPr>
        <p:spPr>
          <a:xfrm>
            <a:off x="7032360" y="2852640"/>
            <a:ext cx="1368360" cy="1439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Исполнение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CustomShape 8"/>
          <p:cNvSpPr/>
          <p:nvPr/>
        </p:nvSpPr>
        <p:spPr>
          <a:xfrm>
            <a:off x="8616360" y="2852640"/>
            <a:ext cx="1513440" cy="1439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5. Рассмотрение и утверждение отчета об исполнении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Line 9"/>
          <p:cNvSpPr/>
          <p:nvPr/>
        </p:nvSpPr>
        <p:spPr>
          <a:xfrm>
            <a:off x="6096000" y="2060280"/>
            <a:ext cx="360" cy="43200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10"/>
          <p:cNvSpPr/>
          <p:nvPr/>
        </p:nvSpPr>
        <p:spPr>
          <a:xfrm>
            <a:off x="2495280" y="2492280"/>
            <a:ext cx="6913800" cy="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11"/>
          <p:cNvSpPr/>
          <p:nvPr/>
        </p:nvSpPr>
        <p:spPr>
          <a:xfrm>
            <a:off x="2495280" y="2492280"/>
            <a:ext cx="360" cy="3585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Line 12"/>
          <p:cNvSpPr/>
          <p:nvPr/>
        </p:nvSpPr>
        <p:spPr>
          <a:xfrm>
            <a:off x="4366560" y="2492280"/>
            <a:ext cx="360" cy="3585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13"/>
          <p:cNvSpPr/>
          <p:nvPr/>
        </p:nvSpPr>
        <p:spPr>
          <a:xfrm>
            <a:off x="6096000" y="2492280"/>
            <a:ext cx="360" cy="3585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Line 14"/>
          <p:cNvSpPr/>
          <p:nvPr/>
        </p:nvSpPr>
        <p:spPr>
          <a:xfrm>
            <a:off x="7680000" y="2492280"/>
            <a:ext cx="360" cy="3585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Line 15"/>
          <p:cNvSpPr/>
          <p:nvPr/>
        </p:nvSpPr>
        <p:spPr>
          <a:xfrm>
            <a:off x="9409080" y="2492280"/>
            <a:ext cx="360" cy="3585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16"/>
          <p:cNvSpPr/>
          <p:nvPr/>
        </p:nvSpPr>
        <p:spPr>
          <a:xfrm>
            <a:off x="6958920" y="4724280"/>
            <a:ext cx="1513800" cy="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Line 17"/>
          <p:cNvSpPr/>
          <p:nvPr/>
        </p:nvSpPr>
        <p:spPr>
          <a:xfrm flipV="1">
            <a:off x="6958920" y="4365360"/>
            <a:ext cx="360" cy="360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18"/>
          <p:cNvSpPr/>
          <p:nvPr/>
        </p:nvSpPr>
        <p:spPr>
          <a:xfrm flipV="1">
            <a:off x="8472720" y="4365360"/>
            <a:ext cx="360" cy="360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9"/>
          <p:cNvSpPr/>
          <p:nvPr/>
        </p:nvSpPr>
        <p:spPr>
          <a:xfrm>
            <a:off x="6881880" y="4786200"/>
            <a:ext cx="1870920" cy="286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год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Line 20"/>
          <p:cNvSpPr/>
          <p:nvPr/>
        </p:nvSpPr>
        <p:spPr>
          <a:xfrm>
            <a:off x="1847640" y="5733720"/>
            <a:ext cx="8424360" cy="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Line 21"/>
          <p:cNvSpPr/>
          <p:nvPr/>
        </p:nvSpPr>
        <p:spPr>
          <a:xfrm flipV="1">
            <a:off x="1847640" y="5373360"/>
            <a:ext cx="360" cy="360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Line 22"/>
          <p:cNvSpPr/>
          <p:nvPr/>
        </p:nvSpPr>
        <p:spPr>
          <a:xfrm flipV="1">
            <a:off x="10272000" y="5373360"/>
            <a:ext cx="360" cy="360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3"/>
          <p:cNvSpPr/>
          <p:nvPr/>
        </p:nvSpPr>
        <p:spPr>
          <a:xfrm>
            <a:off x="4512000" y="5300640"/>
            <a:ext cx="1870920" cy="286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период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" name="Line 24"/>
          <p:cNvSpPr/>
          <p:nvPr/>
        </p:nvSpPr>
        <p:spPr>
          <a:xfrm>
            <a:off x="1847640" y="836280"/>
            <a:ext cx="8496360" cy="36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41201538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7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1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5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9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3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7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5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8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2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6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8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90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93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8077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4E503412-257A-4FE0-8EED-0FE4C84DCA8A}" type="slidenum">
              <a:rPr lang="ru-RU" sz="1600" spc="-1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ctr">
                <a:lnSpc>
                  <a:spcPct val="100000"/>
                </a:lnSpc>
              </a:pPr>
              <a:t>9</a:t>
            </a:fld>
            <a:endParaRPr lang="ru-RU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1951630" y="436728"/>
            <a:ext cx="8230370" cy="7663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400" b="1" spc="-97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lang="ru-RU" sz="24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разработки проекта бюджета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0" name="Line 3"/>
          <p:cNvSpPr/>
          <p:nvPr/>
        </p:nvSpPr>
        <p:spPr>
          <a:xfrm>
            <a:off x="1809480" y="1285560"/>
            <a:ext cx="8496360" cy="36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4"/>
          <p:cNvSpPr/>
          <p:nvPr/>
        </p:nvSpPr>
        <p:spPr>
          <a:xfrm>
            <a:off x="1809840" y="4074120"/>
            <a:ext cx="8500680" cy="4564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сельского 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2309880" y="1500120"/>
            <a:ext cx="1728720" cy="251892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Российской Федерации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CustomShape 6"/>
          <p:cNvSpPr/>
          <p:nvPr/>
        </p:nvSpPr>
        <p:spPr>
          <a:xfrm>
            <a:off x="4310040" y="1500120"/>
            <a:ext cx="1727280" cy="251892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сельского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4" name="CustomShape 7"/>
          <p:cNvSpPr/>
          <p:nvPr/>
        </p:nvSpPr>
        <p:spPr>
          <a:xfrm>
            <a:off x="8239080" y="1500120"/>
            <a:ext cx="1727280" cy="251892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сельского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CustomShape 8"/>
          <p:cNvSpPr/>
          <p:nvPr/>
        </p:nvSpPr>
        <p:spPr>
          <a:xfrm>
            <a:off x="6310200" y="1500120"/>
            <a:ext cx="1727280" cy="251892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" name="Picture 22"/>
          <p:cNvPicPr/>
          <p:nvPr/>
        </p:nvPicPr>
        <p:blipFill>
          <a:blip r:embed="rId2"/>
          <a:stretch/>
        </p:blipFill>
        <p:spPr>
          <a:xfrm>
            <a:off x="3667080" y="4714920"/>
            <a:ext cx="2512800" cy="1837800"/>
          </a:xfrm>
          <a:prstGeom prst="rect">
            <a:avLst/>
          </a:prstGeom>
          <a:ln>
            <a:noFill/>
          </a:ln>
        </p:spPr>
      </p:pic>
      <p:pic>
        <p:nvPicPr>
          <p:cNvPr id="287" name="Picture 25"/>
          <p:cNvPicPr/>
          <p:nvPr/>
        </p:nvPicPr>
        <p:blipFill>
          <a:blip r:embed="rId3"/>
          <a:stretch/>
        </p:blipFill>
        <p:spPr>
          <a:xfrm>
            <a:off x="6167280" y="4714920"/>
            <a:ext cx="2214000" cy="1846080"/>
          </a:xfrm>
          <a:prstGeom prst="rect">
            <a:avLst/>
          </a:prstGeom>
          <a:ln>
            <a:noFill/>
          </a:ln>
        </p:spPr>
      </p:pic>
      <p:pic>
        <p:nvPicPr>
          <p:cNvPr id="288" name="Picture 27"/>
          <p:cNvPicPr/>
          <p:nvPr/>
        </p:nvPicPr>
        <p:blipFill>
          <a:blip r:embed="rId4"/>
          <a:stretch/>
        </p:blipFill>
        <p:spPr>
          <a:xfrm>
            <a:off x="8382000" y="4714920"/>
            <a:ext cx="2158200" cy="1848960"/>
          </a:xfrm>
          <a:prstGeom prst="rect">
            <a:avLst/>
          </a:prstGeom>
          <a:ln>
            <a:noFill/>
          </a:ln>
        </p:spPr>
      </p:pic>
      <p:pic>
        <p:nvPicPr>
          <p:cNvPr id="289" name="Picture 29"/>
          <p:cNvPicPr/>
          <p:nvPr/>
        </p:nvPicPr>
        <p:blipFill>
          <a:blip r:embed="rId5"/>
          <a:stretch/>
        </p:blipFill>
        <p:spPr>
          <a:xfrm>
            <a:off x="1738200" y="4714920"/>
            <a:ext cx="2163960" cy="1847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207139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434</TotalTime>
  <Words>1309</Words>
  <Application>Microsoft Office PowerPoint</Application>
  <PresentationFormat>Произвольный</PresentationFormat>
  <Paragraphs>228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Основные направления  бюджетной и налоговой политики</vt:lpstr>
      <vt:lpstr>Слайд 11</vt:lpstr>
      <vt:lpstr>Объем налоговых и неналоговых доходов бюджета Затеихинского сельского поселения на 2017 – 2019 годы</vt:lpstr>
      <vt:lpstr>Слайд 13</vt:lpstr>
      <vt:lpstr>Объем безвозмездных поступлений в бюджет Затеихинского сельского поселения  на 2017 – 2019 годы</vt:lpstr>
      <vt:lpstr>Слайд 15</vt:lpstr>
      <vt:lpstr>Слайд 16</vt:lpstr>
      <vt:lpstr>Структура расходов бюджета  Затеихинского сельского поселения на 2017 – 2019 годы</vt:lpstr>
      <vt:lpstr>Слайд 18</vt:lpstr>
      <vt:lpstr>Слайд 19</vt:lpstr>
      <vt:lpstr>Слайд 20</vt:lpstr>
      <vt:lpstr>Слайд 21</vt:lpstr>
      <vt:lpstr>Материалы подготовлены администрацией Затеихинского сельского поселения  Контактная информация: Адрес: Ивановская область, Пучежский район, д.Затеиха,  ул. Лухская, д.21А Тел.: 8 (49345) 2-53-22 Факс: 8 (49345) 2-53-34 Адрес электронной почты: adm.zateikhinskogo.s.p@yandex.ru Сайт: http://adm-zateikhinskogo.ru/ 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Легион</dc:creator>
  <cp:lastModifiedBy>Экономист</cp:lastModifiedBy>
  <cp:revision>49</cp:revision>
  <dcterms:created xsi:type="dcterms:W3CDTF">2017-06-19T14:11:24Z</dcterms:created>
  <dcterms:modified xsi:type="dcterms:W3CDTF">2017-06-22T10:05:10Z</dcterms:modified>
</cp:coreProperties>
</file>